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28"/>
  </p:notesMasterIdLst>
  <p:sldIdLst>
    <p:sldId id="259" r:id="rId3"/>
    <p:sldId id="270" r:id="rId4"/>
    <p:sldId id="261" r:id="rId5"/>
    <p:sldId id="262" r:id="rId6"/>
    <p:sldId id="263" r:id="rId7"/>
    <p:sldId id="264" r:id="rId8"/>
    <p:sldId id="266" r:id="rId9"/>
    <p:sldId id="268" r:id="rId10"/>
    <p:sldId id="267" r:id="rId11"/>
    <p:sldId id="269" r:id="rId12"/>
    <p:sldId id="271" r:id="rId13"/>
    <p:sldId id="273" r:id="rId14"/>
    <p:sldId id="272" r:id="rId15"/>
    <p:sldId id="274" r:id="rId16"/>
    <p:sldId id="275" r:id="rId17"/>
    <p:sldId id="277" r:id="rId18"/>
    <p:sldId id="276" r:id="rId19"/>
    <p:sldId id="278" r:id="rId20"/>
    <p:sldId id="280" r:id="rId21"/>
    <p:sldId id="285" r:id="rId22"/>
    <p:sldId id="281" r:id="rId23"/>
    <p:sldId id="282" r:id="rId24"/>
    <p:sldId id="283" r:id="rId25"/>
    <p:sldId id="284" r:id="rId26"/>
    <p:sldId id="265" r:id="rId2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1pPr>
    <a:lvl2pPr marL="4572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09" autoAdjust="0"/>
    <p:restoredTop sz="94660"/>
  </p:normalViewPr>
  <p:slideViewPr>
    <p:cSldViewPr>
      <p:cViewPr varScale="1">
        <p:scale>
          <a:sx n="74" d="100"/>
          <a:sy n="74" d="100"/>
        </p:scale>
        <p:origin x="-7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054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54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54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054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mn-ea"/>
                <a:cs typeface="+mn-cs"/>
              </a:defRPr>
            </a:lvl1pPr>
          </a:lstStyle>
          <a:p>
            <a:pPr>
              <a:defRPr/>
            </a:pPr>
            <a:fld id="{779F9E6C-323B-4C0D-A98D-43BEAD91DC2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23" charset="-128"/>
        <a:cs typeface="ＭＳ Ｐゴシック" pitchFamily="-123"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23"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23"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23"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2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Placeholder 2"/>
          <p:cNvSpPr>
            <a:spLocks noGrp="1" noRot="1" noChangeAspect="1" noChangeArrowheads="1" noTextEdit="1"/>
          </p:cNvSpPr>
          <p:nvPr>
            <p:ph type="sldImg"/>
          </p:nvPr>
        </p:nvSpPr>
        <p:spPr>
          <a:ln/>
        </p:spPr>
      </p:sp>
      <p:sp>
        <p:nvSpPr>
          <p:cNvPr id="27650" name="Placeholder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Placeholder 2"/>
          <p:cNvSpPr>
            <a:spLocks noGrp="1" noRot="1" noChangeAspect="1" noChangeArrowheads="1" noTextEdit="1"/>
          </p:cNvSpPr>
          <p:nvPr>
            <p:ph type="sldImg"/>
          </p:nvPr>
        </p:nvSpPr>
        <p:spPr>
          <a:ln/>
        </p:spPr>
      </p:sp>
      <p:sp>
        <p:nvSpPr>
          <p:cNvPr id="46082" name="Placeholder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Placeholder 2"/>
          <p:cNvSpPr>
            <a:spLocks noGrp="1" noRot="1" noChangeAspect="1" noChangeArrowheads="1" noTextEdit="1"/>
          </p:cNvSpPr>
          <p:nvPr>
            <p:ph type="sldImg"/>
          </p:nvPr>
        </p:nvSpPr>
        <p:spPr>
          <a:ln/>
        </p:spPr>
      </p:sp>
      <p:sp>
        <p:nvSpPr>
          <p:cNvPr id="48130" name="Placeholder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Placeholder 2"/>
          <p:cNvSpPr>
            <a:spLocks noGrp="1" noRot="1" noChangeAspect="1" noChangeArrowheads="1" noTextEdit="1"/>
          </p:cNvSpPr>
          <p:nvPr>
            <p:ph type="sldImg"/>
          </p:nvPr>
        </p:nvSpPr>
        <p:spPr>
          <a:ln/>
        </p:spPr>
      </p:sp>
      <p:sp>
        <p:nvSpPr>
          <p:cNvPr id="50178" name="Placeholder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Placeholder 2"/>
          <p:cNvSpPr>
            <a:spLocks noGrp="1" noRot="1" noChangeAspect="1" noChangeArrowheads="1" noTextEdit="1"/>
          </p:cNvSpPr>
          <p:nvPr>
            <p:ph type="sldImg"/>
          </p:nvPr>
        </p:nvSpPr>
        <p:spPr>
          <a:ln/>
        </p:spPr>
      </p:sp>
      <p:sp>
        <p:nvSpPr>
          <p:cNvPr id="52226" name="Placeholder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Placeholder 2"/>
          <p:cNvSpPr>
            <a:spLocks noGrp="1" noRot="1" noChangeAspect="1" noChangeArrowheads="1" noTextEdit="1"/>
          </p:cNvSpPr>
          <p:nvPr>
            <p:ph type="sldImg"/>
          </p:nvPr>
        </p:nvSpPr>
        <p:spPr>
          <a:ln/>
        </p:spPr>
      </p:sp>
      <p:sp>
        <p:nvSpPr>
          <p:cNvPr id="54274" name="Placeholder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Placeholder 2"/>
          <p:cNvSpPr>
            <a:spLocks noGrp="1" noRot="1" noChangeAspect="1" noChangeArrowheads="1" noTextEdit="1"/>
          </p:cNvSpPr>
          <p:nvPr>
            <p:ph type="sldImg"/>
          </p:nvPr>
        </p:nvSpPr>
        <p:spPr>
          <a:ln/>
        </p:spPr>
      </p:sp>
      <p:sp>
        <p:nvSpPr>
          <p:cNvPr id="56322" name="Placeholder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Placeholder 2"/>
          <p:cNvSpPr>
            <a:spLocks noGrp="1" noRot="1" noChangeAspect="1" noChangeArrowheads="1" noTextEdit="1"/>
          </p:cNvSpPr>
          <p:nvPr>
            <p:ph type="sldImg"/>
          </p:nvPr>
        </p:nvSpPr>
        <p:spPr>
          <a:ln/>
        </p:spPr>
      </p:sp>
      <p:sp>
        <p:nvSpPr>
          <p:cNvPr id="58370" name="Placeholder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Placeholder 2"/>
          <p:cNvSpPr>
            <a:spLocks noGrp="1" noRot="1" noChangeAspect="1" noChangeArrowheads="1" noTextEdit="1"/>
          </p:cNvSpPr>
          <p:nvPr>
            <p:ph type="sldImg"/>
          </p:nvPr>
        </p:nvSpPr>
        <p:spPr>
          <a:ln/>
        </p:spPr>
      </p:sp>
      <p:sp>
        <p:nvSpPr>
          <p:cNvPr id="60418" name="Placeholder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Placeholder 2"/>
          <p:cNvSpPr>
            <a:spLocks noGrp="1" noRot="1" noChangeAspect="1" noChangeArrowheads="1" noTextEdit="1"/>
          </p:cNvSpPr>
          <p:nvPr>
            <p:ph type="sldImg"/>
          </p:nvPr>
        </p:nvSpPr>
        <p:spPr>
          <a:ln/>
        </p:spPr>
      </p:sp>
      <p:sp>
        <p:nvSpPr>
          <p:cNvPr id="62466" name="Placeholder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Placeholder 2"/>
          <p:cNvSpPr>
            <a:spLocks noGrp="1" noRot="1" noChangeAspect="1" noChangeArrowheads="1" noTextEdit="1"/>
          </p:cNvSpPr>
          <p:nvPr>
            <p:ph type="sldImg"/>
          </p:nvPr>
        </p:nvSpPr>
        <p:spPr>
          <a:ln/>
        </p:spPr>
      </p:sp>
      <p:sp>
        <p:nvSpPr>
          <p:cNvPr id="64514" name="Placeholder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Placeholder 2"/>
          <p:cNvSpPr>
            <a:spLocks noGrp="1" noRot="1" noChangeAspect="1" noChangeArrowheads="1" noTextEdit="1"/>
          </p:cNvSpPr>
          <p:nvPr>
            <p:ph type="sldImg"/>
          </p:nvPr>
        </p:nvSpPr>
        <p:spPr>
          <a:ln/>
        </p:spPr>
      </p:sp>
      <p:sp>
        <p:nvSpPr>
          <p:cNvPr id="29698" name="Placeholder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Placeholder 2"/>
          <p:cNvSpPr>
            <a:spLocks noGrp="1" noRot="1" noChangeAspect="1" noChangeArrowheads="1" noTextEdit="1"/>
          </p:cNvSpPr>
          <p:nvPr>
            <p:ph type="sldImg"/>
          </p:nvPr>
        </p:nvSpPr>
        <p:spPr>
          <a:ln/>
        </p:spPr>
      </p:sp>
      <p:sp>
        <p:nvSpPr>
          <p:cNvPr id="78851" name="Placeholder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Placeholder 2"/>
          <p:cNvSpPr>
            <a:spLocks noGrp="1" noRot="1" noChangeAspect="1" noChangeArrowheads="1" noTextEdit="1"/>
          </p:cNvSpPr>
          <p:nvPr>
            <p:ph type="sldImg"/>
          </p:nvPr>
        </p:nvSpPr>
        <p:spPr>
          <a:ln/>
        </p:spPr>
      </p:sp>
      <p:sp>
        <p:nvSpPr>
          <p:cNvPr id="67586" name="Placeholder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Placeholder 2"/>
          <p:cNvSpPr>
            <a:spLocks noGrp="1" noRot="1" noChangeAspect="1" noChangeArrowheads="1" noTextEdit="1"/>
          </p:cNvSpPr>
          <p:nvPr>
            <p:ph type="sldImg"/>
          </p:nvPr>
        </p:nvSpPr>
        <p:spPr>
          <a:ln/>
        </p:spPr>
      </p:sp>
      <p:sp>
        <p:nvSpPr>
          <p:cNvPr id="69634" name="Placeholder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Placeholder 2"/>
          <p:cNvSpPr>
            <a:spLocks noGrp="1" noRot="1" noChangeAspect="1" noChangeArrowheads="1" noTextEdit="1"/>
          </p:cNvSpPr>
          <p:nvPr>
            <p:ph type="sldImg"/>
          </p:nvPr>
        </p:nvSpPr>
        <p:spPr>
          <a:ln/>
        </p:spPr>
      </p:sp>
      <p:sp>
        <p:nvSpPr>
          <p:cNvPr id="71682" name="Placeholder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Placeholder 2"/>
          <p:cNvSpPr>
            <a:spLocks noGrp="1" noRot="1" noChangeAspect="1" noChangeArrowheads="1" noTextEdit="1"/>
          </p:cNvSpPr>
          <p:nvPr>
            <p:ph type="sldImg"/>
          </p:nvPr>
        </p:nvSpPr>
        <p:spPr>
          <a:ln/>
        </p:spPr>
      </p:sp>
      <p:sp>
        <p:nvSpPr>
          <p:cNvPr id="73730" name="Placeholder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Placeholder 2"/>
          <p:cNvSpPr>
            <a:spLocks noGrp="1" noRot="1" noChangeAspect="1" noChangeArrowheads="1" noTextEdit="1"/>
          </p:cNvSpPr>
          <p:nvPr>
            <p:ph type="sldImg"/>
          </p:nvPr>
        </p:nvSpPr>
        <p:spPr>
          <a:ln/>
        </p:spPr>
      </p:sp>
      <p:sp>
        <p:nvSpPr>
          <p:cNvPr id="75778" name="Placeholder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Placeholder 2"/>
          <p:cNvSpPr>
            <a:spLocks noGrp="1" noRot="1" noChangeAspect="1" noChangeArrowheads="1" noTextEdit="1"/>
          </p:cNvSpPr>
          <p:nvPr>
            <p:ph type="sldImg"/>
          </p:nvPr>
        </p:nvSpPr>
        <p:spPr>
          <a:ln/>
        </p:spPr>
      </p:sp>
      <p:sp>
        <p:nvSpPr>
          <p:cNvPr id="31746" name="Placeholder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Placeholder 2"/>
          <p:cNvSpPr>
            <a:spLocks noGrp="1" noRot="1" noChangeAspect="1" noChangeArrowheads="1" noTextEdit="1"/>
          </p:cNvSpPr>
          <p:nvPr>
            <p:ph type="sldImg"/>
          </p:nvPr>
        </p:nvSpPr>
        <p:spPr>
          <a:ln/>
        </p:spPr>
      </p:sp>
      <p:sp>
        <p:nvSpPr>
          <p:cNvPr id="33794" name="Placeholder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Placeholder 2"/>
          <p:cNvSpPr>
            <a:spLocks noGrp="1" noRot="1" noChangeAspect="1" noChangeArrowheads="1" noTextEdit="1"/>
          </p:cNvSpPr>
          <p:nvPr>
            <p:ph type="sldImg"/>
          </p:nvPr>
        </p:nvSpPr>
        <p:spPr>
          <a:ln/>
        </p:spPr>
      </p:sp>
      <p:sp>
        <p:nvSpPr>
          <p:cNvPr id="35842" name="Placeholder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Placeholder 2"/>
          <p:cNvSpPr>
            <a:spLocks noGrp="1" noRot="1" noChangeAspect="1" noChangeArrowheads="1" noTextEdit="1"/>
          </p:cNvSpPr>
          <p:nvPr>
            <p:ph type="sldImg"/>
          </p:nvPr>
        </p:nvSpPr>
        <p:spPr>
          <a:ln/>
        </p:spPr>
      </p:sp>
      <p:sp>
        <p:nvSpPr>
          <p:cNvPr id="37890" name="Placeholder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Placeholder 2"/>
          <p:cNvSpPr>
            <a:spLocks noGrp="1" noRot="1" noChangeAspect="1" noChangeArrowheads="1" noTextEdit="1"/>
          </p:cNvSpPr>
          <p:nvPr>
            <p:ph type="sldImg"/>
          </p:nvPr>
        </p:nvSpPr>
        <p:spPr>
          <a:ln/>
        </p:spPr>
      </p:sp>
      <p:sp>
        <p:nvSpPr>
          <p:cNvPr id="39938" name="Placeholder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Placeholder 2"/>
          <p:cNvSpPr>
            <a:spLocks noGrp="1" noRot="1" noChangeAspect="1" noChangeArrowheads="1" noTextEdit="1"/>
          </p:cNvSpPr>
          <p:nvPr>
            <p:ph type="sldImg"/>
          </p:nvPr>
        </p:nvSpPr>
        <p:spPr>
          <a:ln/>
        </p:spPr>
      </p:sp>
      <p:sp>
        <p:nvSpPr>
          <p:cNvPr id="41986" name="Placeholder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Placeholder 2"/>
          <p:cNvSpPr>
            <a:spLocks noGrp="1" noRot="1" noChangeAspect="1" noChangeArrowheads="1" noTextEdit="1"/>
          </p:cNvSpPr>
          <p:nvPr>
            <p:ph type="sldImg"/>
          </p:nvPr>
        </p:nvSpPr>
        <p:spPr>
          <a:ln/>
        </p:spPr>
      </p:sp>
      <p:sp>
        <p:nvSpPr>
          <p:cNvPr id="44034" name="Placeholder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52400"/>
            <a:ext cx="21526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152400"/>
            <a:ext cx="6305550"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5611EA4-0460-456F-885F-02E7E79D345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5F19C9E-14F0-461A-8406-0A8798C02C8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22ACECE-E8A4-4492-838F-8D5545BFBE5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18816A1F-C24B-403E-9785-8EB83394D63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4AC2150B-EAB5-476A-8D61-FF5E169F1D9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9CED9F66-113B-453C-99E4-F33B4CDFF7BC}"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D9EDA68-F2AD-4E1F-9FC9-EC7A63E8631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D7EB5B7-E1BB-458E-A59D-07D18BF7442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AC71B07-D456-4F17-A8FA-B62ED01C95B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61DCEFD-2672-4677-A685-852FD7E6FF5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BC6E919-4804-4965-BF5B-9DE96424AAA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6.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3" descr="FloodFighter1"/>
          <p:cNvPicPr>
            <a:picLocks noChangeAspect="1" noChangeArrowheads="1"/>
          </p:cNvPicPr>
          <p:nvPr/>
        </p:nvPicPr>
        <p:blipFill>
          <a:blip r:embed="rId13" cstate="print"/>
          <a:srcRect/>
          <a:stretch>
            <a:fillRect/>
          </a:stretch>
        </p:blipFill>
        <p:spPr bwMode="auto">
          <a:xfrm>
            <a:off x="5334000" y="1663700"/>
            <a:ext cx="3810000" cy="2527300"/>
          </a:xfrm>
          <a:prstGeom prst="rect">
            <a:avLst/>
          </a:prstGeom>
          <a:noFill/>
          <a:ln w="9525">
            <a:noFill/>
            <a:miter lim="800000"/>
            <a:headEnd/>
            <a:tailEnd/>
          </a:ln>
        </p:spPr>
      </p:pic>
      <p:pic>
        <p:nvPicPr>
          <p:cNvPr id="1027" name="Picture 29" descr="FloodFighter4"/>
          <p:cNvPicPr>
            <a:picLocks noChangeAspect="1" noChangeArrowheads="1"/>
          </p:cNvPicPr>
          <p:nvPr/>
        </p:nvPicPr>
        <p:blipFill>
          <a:blip r:embed="rId14" cstate="print"/>
          <a:srcRect/>
          <a:stretch>
            <a:fillRect/>
          </a:stretch>
        </p:blipFill>
        <p:spPr bwMode="auto">
          <a:xfrm>
            <a:off x="3905250" y="3381375"/>
            <a:ext cx="5238750" cy="3476625"/>
          </a:xfrm>
          <a:prstGeom prst="rect">
            <a:avLst/>
          </a:prstGeom>
          <a:noFill/>
          <a:ln w="9525">
            <a:noFill/>
            <a:miter lim="800000"/>
            <a:headEnd/>
            <a:tailEnd/>
          </a:ln>
        </p:spPr>
      </p:pic>
      <p:grpSp>
        <p:nvGrpSpPr>
          <p:cNvPr id="1028" name="Group 28"/>
          <p:cNvGrpSpPr>
            <a:grpSpLocks/>
          </p:cNvGrpSpPr>
          <p:nvPr/>
        </p:nvGrpSpPr>
        <p:grpSpPr bwMode="auto">
          <a:xfrm>
            <a:off x="0" y="0"/>
            <a:ext cx="9144000" cy="6861175"/>
            <a:chOff x="0" y="0"/>
            <a:chExt cx="5760" cy="4322"/>
          </a:xfrm>
        </p:grpSpPr>
        <p:grpSp>
          <p:nvGrpSpPr>
            <p:cNvPr id="1032" name="Group 27"/>
            <p:cNvGrpSpPr>
              <a:grpSpLocks/>
            </p:cNvGrpSpPr>
            <p:nvPr userDrawn="1"/>
          </p:nvGrpSpPr>
          <p:grpSpPr bwMode="auto">
            <a:xfrm>
              <a:off x="0" y="0"/>
              <a:ext cx="5760" cy="4322"/>
              <a:chOff x="0" y="0"/>
              <a:chExt cx="5760" cy="4322"/>
            </a:xfrm>
          </p:grpSpPr>
          <p:pic>
            <p:nvPicPr>
              <p:cNvPr id="1034" name="Picture 23" descr="ppt_camo_bkgrnd-03"/>
              <p:cNvPicPr>
                <a:picLocks noChangeAspect="1" noChangeArrowheads="1"/>
              </p:cNvPicPr>
              <p:nvPr userDrawn="1"/>
            </p:nvPicPr>
            <p:blipFill>
              <a:blip r:embed="rId15" cstate="print"/>
              <a:srcRect/>
              <a:stretch>
                <a:fillRect/>
              </a:stretch>
            </p:blipFill>
            <p:spPr bwMode="auto">
              <a:xfrm>
                <a:off x="0" y="0"/>
                <a:ext cx="5760" cy="4322"/>
              </a:xfrm>
              <a:prstGeom prst="rect">
                <a:avLst/>
              </a:prstGeom>
              <a:noFill/>
              <a:ln w="9525">
                <a:noFill/>
                <a:miter lim="800000"/>
                <a:headEnd/>
                <a:tailEnd/>
              </a:ln>
            </p:spPr>
          </p:pic>
          <p:pic>
            <p:nvPicPr>
              <p:cNvPr id="1035" name="Picture 21" descr="white_curve"/>
              <p:cNvPicPr>
                <a:picLocks noChangeAspect="1" noChangeArrowheads="1"/>
              </p:cNvPicPr>
              <p:nvPr userDrawn="1"/>
            </p:nvPicPr>
            <p:blipFill>
              <a:blip r:embed="rId16" cstate="print"/>
              <a:srcRect/>
              <a:stretch>
                <a:fillRect/>
              </a:stretch>
            </p:blipFill>
            <p:spPr bwMode="auto">
              <a:xfrm>
                <a:off x="2502" y="990"/>
                <a:ext cx="3258" cy="3330"/>
              </a:xfrm>
              <a:prstGeom prst="rect">
                <a:avLst/>
              </a:prstGeom>
              <a:noFill/>
              <a:ln w="9525">
                <a:noFill/>
                <a:miter lim="800000"/>
                <a:headEnd/>
                <a:tailEnd/>
              </a:ln>
            </p:spPr>
          </p:pic>
        </p:grpSp>
        <p:pic>
          <p:nvPicPr>
            <p:cNvPr id="2" name="Picture 8" descr="USACE_logo"/>
            <p:cNvPicPr>
              <a:picLocks noChangeAspect="1" noChangeArrowheads="1"/>
            </p:cNvPicPr>
            <p:nvPr userDrawn="1"/>
          </p:nvPicPr>
          <p:blipFill>
            <a:blip r:embed="rId17" cstate="print"/>
            <a:srcRect/>
            <a:stretch>
              <a:fillRect/>
            </a:stretch>
          </p:blipFill>
          <p:spPr bwMode="auto">
            <a:xfrm>
              <a:off x="144" y="3201"/>
              <a:ext cx="864" cy="591"/>
            </a:xfrm>
            <a:prstGeom prst="rect">
              <a:avLst/>
            </a:prstGeom>
            <a:noFill/>
            <a:ln w="9525">
              <a:noFill/>
              <a:miter lim="800000"/>
              <a:headEnd/>
              <a:tailEnd/>
            </a:ln>
          </p:spPr>
        </p:pic>
      </p:grpSp>
      <p:sp>
        <p:nvSpPr>
          <p:cNvPr id="1043" name="Line 19"/>
          <p:cNvSpPr>
            <a:spLocks noChangeShapeType="1"/>
          </p:cNvSpPr>
          <p:nvPr/>
        </p:nvSpPr>
        <p:spPr bwMode="auto">
          <a:xfrm>
            <a:off x="5334000" y="3352800"/>
            <a:ext cx="3810000" cy="0"/>
          </a:xfrm>
          <a:prstGeom prst="line">
            <a:avLst/>
          </a:prstGeom>
          <a:noFill/>
          <a:ln w="63500">
            <a:solidFill>
              <a:schemeClr val="bg1"/>
            </a:solidFill>
            <a:round/>
            <a:headEnd/>
            <a:tailEnd/>
          </a:ln>
          <a:effectLst/>
        </p:spPr>
        <p:txBody>
          <a:bodyPr/>
          <a:lstStyle/>
          <a:p>
            <a:pPr>
              <a:defRPr/>
            </a:pPr>
            <a:endParaRPr lang="en-US" sz="1800">
              <a:latin typeface="Arial" charset="0"/>
              <a:ea typeface="+mn-ea"/>
              <a:cs typeface="+mn-cs"/>
            </a:endParaRPr>
          </a:p>
        </p:txBody>
      </p:sp>
      <p:sp>
        <p:nvSpPr>
          <p:cNvPr id="1030" name="Rectangle 2"/>
          <p:cNvSpPr>
            <a:spLocks noGrp="1" noChangeArrowheads="1"/>
          </p:cNvSpPr>
          <p:nvPr>
            <p:ph type="title"/>
          </p:nvPr>
        </p:nvSpPr>
        <p:spPr bwMode="auto">
          <a:xfrm>
            <a:off x="76200" y="152400"/>
            <a:ext cx="6324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3" name="Text Box 9"/>
          <p:cNvSpPr txBox="1">
            <a:spLocks noChangeArrowheads="1"/>
          </p:cNvSpPr>
          <p:nvPr/>
        </p:nvSpPr>
        <p:spPr bwMode="auto">
          <a:xfrm>
            <a:off x="136525" y="6096000"/>
            <a:ext cx="3597275" cy="549275"/>
          </a:xfrm>
          <a:prstGeom prst="rect">
            <a:avLst/>
          </a:prstGeom>
          <a:noFill/>
          <a:ln w="9525">
            <a:noFill/>
            <a:miter lim="800000"/>
            <a:headEnd/>
            <a:tailEnd/>
          </a:ln>
          <a:effectLst/>
        </p:spPr>
        <p:txBody>
          <a:bodyPr>
            <a:spAutoFit/>
          </a:bodyPr>
          <a:lstStyle/>
          <a:p>
            <a:pPr>
              <a:defRPr/>
            </a:pPr>
            <a:r>
              <a:rPr lang="en-US" sz="1200" b="1">
                <a:latin typeface="Arial" charset="0"/>
                <a:ea typeface="+mn-ea"/>
                <a:cs typeface="+mn-cs"/>
              </a:rPr>
              <a:t>US Army Corps of Engineers</a:t>
            </a:r>
          </a:p>
          <a:p>
            <a:pPr>
              <a:defRPr/>
            </a:pPr>
            <a:r>
              <a:rPr lang="en-US" sz="1800" b="1">
                <a:latin typeface="Arial" charset="0"/>
                <a:ea typeface="+mn-ea"/>
                <a:cs typeface="+mn-cs"/>
              </a:rPr>
              <a:t>BUILDING STRONG</a:t>
            </a:r>
            <a:r>
              <a:rPr lang="en-US" sz="1400" b="1" baseline="-25000">
                <a:latin typeface="Arial" charset="0"/>
                <a:ea typeface="+mn-ea"/>
                <a:cs typeface="+mn-cs"/>
              </a:rPr>
              <a:t>®</a:t>
            </a: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l" rtl="0" eaLnBrk="0" fontAlgn="base" hangingPunct="0">
        <a:spcBef>
          <a:spcPct val="0"/>
        </a:spcBef>
        <a:spcAft>
          <a:spcPct val="0"/>
        </a:spcAft>
        <a:defRPr sz="3600" b="1">
          <a:solidFill>
            <a:schemeClr val="tx2"/>
          </a:solidFill>
          <a:latin typeface="+mj-lt"/>
          <a:ea typeface="ＭＳ Ｐゴシック" pitchFamily="-123" charset="-128"/>
          <a:cs typeface="ＭＳ Ｐゴシック" pitchFamily="-123" charset="-128"/>
        </a:defRPr>
      </a:lvl1pPr>
      <a:lvl2pPr algn="l" rtl="0" eaLnBrk="0" fontAlgn="base" hangingPunct="0">
        <a:spcBef>
          <a:spcPct val="0"/>
        </a:spcBef>
        <a:spcAft>
          <a:spcPct val="0"/>
        </a:spcAft>
        <a:defRPr sz="3600" b="1">
          <a:solidFill>
            <a:schemeClr val="tx2"/>
          </a:solidFill>
          <a:latin typeface="Arial" charset="0"/>
          <a:ea typeface="ＭＳ Ｐゴシック" pitchFamily="-123" charset="-128"/>
          <a:cs typeface="ＭＳ Ｐゴシック" pitchFamily="-123" charset="-128"/>
        </a:defRPr>
      </a:lvl2pPr>
      <a:lvl3pPr algn="l" rtl="0" eaLnBrk="0" fontAlgn="base" hangingPunct="0">
        <a:spcBef>
          <a:spcPct val="0"/>
        </a:spcBef>
        <a:spcAft>
          <a:spcPct val="0"/>
        </a:spcAft>
        <a:defRPr sz="3600" b="1">
          <a:solidFill>
            <a:schemeClr val="tx2"/>
          </a:solidFill>
          <a:latin typeface="Arial" charset="0"/>
          <a:ea typeface="ＭＳ Ｐゴシック" pitchFamily="-123" charset="-128"/>
          <a:cs typeface="ＭＳ Ｐゴシック" pitchFamily="-123" charset="-128"/>
        </a:defRPr>
      </a:lvl3pPr>
      <a:lvl4pPr algn="l" rtl="0" eaLnBrk="0" fontAlgn="base" hangingPunct="0">
        <a:spcBef>
          <a:spcPct val="0"/>
        </a:spcBef>
        <a:spcAft>
          <a:spcPct val="0"/>
        </a:spcAft>
        <a:defRPr sz="3600" b="1">
          <a:solidFill>
            <a:schemeClr val="tx2"/>
          </a:solidFill>
          <a:latin typeface="Arial" charset="0"/>
          <a:ea typeface="ＭＳ Ｐゴシック" pitchFamily="-123" charset="-128"/>
          <a:cs typeface="ＭＳ Ｐゴシック" pitchFamily="-123" charset="-128"/>
        </a:defRPr>
      </a:lvl4pPr>
      <a:lvl5pPr algn="l" rtl="0" eaLnBrk="0" fontAlgn="base" hangingPunct="0">
        <a:spcBef>
          <a:spcPct val="0"/>
        </a:spcBef>
        <a:spcAft>
          <a:spcPct val="0"/>
        </a:spcAft>
        <a:defRPr sz="3600" b="1">
          <a:solidFill>
            <a:schemeClr val="tx2"/>
          </a:solidFill>
          <a:latin typeface="Arial" charset="0"/>
          <a:ea typeface="ＭＳ Ｐゴシック" pitchFamily="-123" charset="-128"/>
          <a:cs typeface="ＭＳ Ｐゴシック" pitchFamily="-123" charset="-128"/>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23" charset="-128"/>
          <a:cs typeface="ＭＳ Ｐゴシック" pitchFamily="-123"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23"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23"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23"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23"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fld id="{4923794B-EB76-4249-97BE-0D2758F500FA}" type="slidenum">
              <a:rPr lang="en-US"/>
              <a:pPr>
                <a:defRPr/>
              </a:pPr>
              <a:t>‹#›</a:t>
            </a:fld>
            <a:endParaRPr lang="en-US"/>
          </a:p>
        </p:txBody>
      </p:sp>
      <p:pic>
        <p:nvPicPr>
          <p:cNvPr id="13317" name="Picture 8" descr="USACE_logo"/>
          <p:cNvPicPr>
            <a:picLocks noChangeAspect="1" noChangeArrowheads="1"/>
          </p:cNvPicPr>
          <p:nvPr/>
        </p:nvPicPr>
        <p:blipFill>
          <a:blip r:embed="rId14" cstate="print"/>
          <a:srcRect/>
          <a:stretch>
            <a:fillRect/>
          </a:stretch>
        </p:blipFill>
        <p:spPr bwMode="auto">
          <a:xfrm>
            <a:off x="8004175" y="5715000"/>
            <a:ext cx="758825" cy="519113"/>
          </a:xfrm>
          <a:prstGeom prst="rect">
            <a:avLst/>
          </a:prstGeom>
          <a:noFill/>
          <a:ln w="9525">
            <a:noFill/>
            <a:miter lim="800000"/>
            <a:headEnd/>
            <a:tailEnd/>
          </a:ln>
        </p:spPr>
      </p:pic>
      <p:sp>
        <p:nvSpPr>
          <p:cNvPr id="3081" name="Text Box 9"/>
          <p:cNvSpPr txBox="1">
            <a:spLocks noChangeArrowheads="1"/>
          </p:cNvSpPr>
          <p:nvPr/>
        </p:nvSpPr>
        <p:spPr bwMode="auto">
          <a:xfrm>
            <a:off x="6223000" y="6416675"/>
            <a:ext cx="2606675" cy="212725"/>
          </a:xfrm>
          <a:prstGeom prst="rect">
            <a:avLst/>
          </a:prstGeom>
          <a:noFill/>
          <a:ln w="9525">
            <a:noFill/>
            <a:miter lim="800000"/>
            <a:headEnd/>
            <a:tailEnd/>
          </a:ln>
          <a:effectLst/>
        </p:spPr>
        <p:txBody>
          <a:bodyPr lIns="0" tIns="0" rIns="0" bIns="0">
            <a:spAutoFit/>
          </a:bodyPr>
          <a:lstStyle/>
          <a:p>
            <a:pPr algn="r">
              <a:defRPr/>
            </a:pPr>
            <a:r>
              <a:rPr lang="en-US" sz="1400" b="1">
                <a:latin typeface="Arial" charset="0"/>
                <a:ea typeface="+mn-ea"/>
                <a:cs typeface="+mn-cs"/>
              </a:rPr>
              <a:t>BUILDING STRONG</a:t>
            </a:r>
            <a:r>
              <a:rPr lang="en-US" sz="1400" b="1" baseline="-25000">
                <a:latin typeface="Arial" charset="0"/>
                <a:ea typeface="+mn-ea"/>
                <a:cs typeface="+mn-cs"/>
              </a:rPr>
              <a:t>®</a:t>
            </a:r>
          </a:p>
        </p:txBody>
      </p:sp>
      <p:sp>
        <p:nvSpPr>
          <p:cNvPr id="3082" name="Line 10"/>
          <p:cNvSpPr>
            <a:spLocks noChangeShapeType="1"/>
          </p:cNvSpPr>
          <p:nvPr/>
        </p:nvSpPr>
        <p:spPr bwMode="auto">
          <a:xfrm flipH="1">
            <a:off x="457200" y="6324600"/>
            <a:ext cx="8229600" cy="0"/>
          </a:xfrm>
          <a:prstGeom prst="line">
            <a:avLst/>
          </a:prstGeom>
          <a:noFill/>
          <a:ln w="9525">
            <a:solidFill>
              <a:schemeClr val="tx1"/>
            </a:solidFill>
            <a:round/>
            <a:headEnd/>
            <a:tailEnd/>
          </a:ln>
          <a:effectLst/>
        </p:spPr>
        <p:txBody>
          <a:bodyPr/>
          <a:lstStyle/>
          <a:p>
            <a:pPr>
              <a:defRPr/>
            </a:pPr>
            <a:endParaRPr lang="en-US" sz="1800">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23" charset="-128"/>
          <a:cs typeface="ＭＳ Ｐゴシック" pitchFamily="-123" charset="-128"/>
        </a:defRPr>
      </a:lvl1pPr>
      <a:lvl2pPr algn="ctr" rtl="0" eaLnBrk="0" fontAlgn="base" hangingPunct="0">
        <a:spcBef>
          <a:spcPct val="0"/>
        </a:spcBef>
        <a:spcAft>
          <a:spcPct val="0"/>
        </a:spcAft>
        <a:defRPr sz="4400">
          <a:solidFill>
            <a:schemeClr val="tx2"/>
          </a:solidFill>
          <a:latin typeface="Arial" charset="0"/>
          <a:ea typeface="ＭＳ Ｐゴシック" pitchFamily="-123" charset="-128"/>
          <a:cs typeface="ＭＳ Ｐゴシック" pitchFamily="-123" charset="-128"/>
        </a:defRPr>
      </a:lvl2pPr>
      <a:lvl3pPr algn="ctr" rtl="0" eaLnBrk="0" fontAlgn="base" hangingPunct="0">
        <a:spcBef>
          <a:spcPct val="0"/>
        </a:spcBef>
        <a:spcAft>
          <a:spcPct val="0"/>
        </a:spcAft>
        <a:defRPr sz="4400">
          <a:solidFill>
            <a:schemeClr val="tx2"/>
          </a:solidFill>
          <a:latin typeface="Arial" charset="0"/>
          <a:ea typeface="ＭＳ Ｐゴシック" pitchFamily="-123" charset="-128"/>
          <a:cs typeface="ＭＳ Ｐゴシック" pitchFamily="-123" charset="-128"/>
        </a:defRPr>
      </a:lvl3pPr>
      <a:lvl4pPr algn="ctr" rtl="0" eaLnBrk="0" fontAlgn="base" hangingPunct="0">
        <a:spcBef>
          <a:spcPct val="0"/>
        </a:spcBef>
        <a:spcAft>
          <a:spcPct val="0"/>
        </a:spcAft>
        <a:defRPr sz="4400">
          <a:solidFill>
            <a:schemeClr val="tx2"/>
          </a:solidFill>
          <a:latin typeface="Arial" charset="0"/>
          <a:ea typeface="ＭＳ Ｐゴシック" pitchFamily="-123" charset="-128"/>
          <a:cs typeface="ＭＳ Ｐゴシック" pitchFamily="-123" charset="-128"/>
        </a:defRPr>
      </a:lvl4pPr>
      <a:lvl5pPr algn="ctr" rtl="0" eaLnBrk="0" fontAlgn="base" hangingPunct="0">
        <a:spcBef>
          <a:spcPct val="0"/>
        </a:spcBef>
        <a:spcAft>
          <a:spcPct val="0"/>
        </a:spcAft>
        <a:defRPr sz="4400">
          <a:solidFill>
            <a:schemeClr val="tx2"/>
          </a:solidFill>
          <a:latin typeface="Arial" charset="0"/>
          <a:ea typeface="ＭＳ Ｐゴシック" pitchFamily="-123" charset="-128"/>
          <a:cs typeface="ＭＳ Ｐゴシック" pitchFamily="-123"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84" charset="2"/>
        <a:buChar char="§"/>
        <a:defRPr sz="3200">
          <a:solidFill>
            <a:schemeClr val="tx1"/>
          </a:solidFill>
          <a:latin typeface="+mn-lt"/>
          <a:ea typeface="ＭＳ Ｐゴシック" pitchFamily="-123" charset="-128"/>
          <a:cs typeface="ＭＳ Ｐゴシック" pitchFamily="-123" charset="-128"/>
        </a:defRPr>
      </a:lvl1pPr>
      <a:lvl2pPr marL="742950" indent="-285750" algn="l" rtl="0" eaLnBrk="0" fontAlgn="base" hangingPunct="0">
        <a:spcBef>
          <a:spcPct val="20000"/>
        </a:spcBef>
        <a:spcAft>
          <a:spcPct val="0"/>
        </a:spcAft>
        <a:buSzPct val="75000"/>
        <a:buFont typeface="Arial" pitchFamily="84" charset="0"/>
        <a:buChar char="►"/>
        <a:defRPr sz="2800">
          <a:solidFill>
            <a:schemeClr val="tx1"/>
          </a:solidFill>
          <a:latin typeface="+mn-lt"/>
          <a:ea typeface="ＭＳ Ｐゴシック" pitchFamily="-123"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23" charset="-128"/>
        </a:defRPr>
      </a:lvl3pPr>
      <a:lvl4pPr marL="1600200" indent="-228600" algn="l" rtl="0" eaLnBrk="0" fontAlgn="base" hangingPunct="0">
        <a:spcBef>
          <a:spcPct val="20000"/>
        </a:spcBef>
        <a:spcAft>
          <a:spcPct val="0"/>
        </a:spcAft>
        <a:buSzPct val="75000"/>
        <a:buFont typeface="Wingdings 3" pitchFamily="84" charset="2"/>
        <a:buChar char="w"/>
        <a:defRPr sz="2000">
          <a:solidFill>
            <a:schemeClr val="tx1"/>
          </a:solidFill>
          <a:latin typeface="+mn-lt"/>
          <a:ea typeface="ＭＳ Ｐゴシック" pitchFamily="-123" charset="-128"/>
        </a:defRPr>
      </a:lvl4pPr>
      <a:lvl5pPr marL="2057400" indent="-228600" algn="l" rtl="0" eaLnBrk="0" fontAlgn="base" hangingPunct="0">
        <a:spcBef>
          <a:spcPct val="20000"/>
        </a:spcBef>
        <a:spcAft>
          <a:spcPct val="0"/>
        </a:spcAft>
        <a:buSzPct val="50000"/>
        <a:buFont typeface="Wingdings" pitchFamily="84" charset="2"/>
        <a:buChar char="¡"/>
        <a:defRPr sz="2000">
          <a:solidFill>
            <a:schemeClr val="tx1"/>
          </a:solidFill>
          <a:latin typeface="+mn-lt"/>
          <a:ea typeface="ＭＳ Ｐゴシック" pitchFamily="-123" charset="-128"/>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ctrTitle"/>
          </p:nvPr>
        </p:nvSpPr>
        <p:spPr>
          <a:xfrm>
            <a:off x="762000" y="457200"/>
            <a:ext cx="7772400" cy="1143000"/>
          </a:xfrm>
        </p:spPr>
        <p:txBody>
          <a:bodyPr/>
          <a:lstStyle/>
          <a:p>
            <a:r>
              <a:rPr lang="en-US">
                <a:ea typeface="ＭＳ Ｐゴシック" pitchFamily="84" charset="-128"/>
                <a:cs typeface="ＭＳ Ｐゴシック" pitchFamily="84" charset="-128"/>
              </a:rPr>
              <a:t>Mitigation in a Modern World</a:t>
            </a:r>
          </a:p>
        </p:txBody>
      </p:sp>
      <p:sp>
        <p:nvSpPr>
          <p:cNvPr id="26626" name="Rectangle 3"/>
          <p:cNvSpPr>
            <a:spLocks noGrp="1" noChangeArrowheads="1"/>
          </p:cNvSpPr>
          <p:nvPr>
            <p:ph type="subTitle" idx="1"/>
          </p:nvPr>
        </p:nvSpPr>
        <p:spPr>
          <a:xfrm>
            <a:off x="4267200" y="2895600"/>
            <a:ext cx="4648200" cy="1752600"/>
          </a:xfrm>
        </p:spPr>
        <p:txBody>
          <a:bodyPr/>
          <a:lstStyle/>
          <a:p>
            <a:r>
              <a:rPr lang="en-US">
                <a:ea typeface="ＭＳ Ｐゴシック" pitchFamily="84" charset="-128"/>
                <a:cs typeface="ＭＳ Ｐゴシック" pitchFamily="84" charset="-128"/>
              </a:rPr>
              <a:t>or  </a:t>
            </a:r>
          </a:p>
          <a:p>
            <a:r>
              <a:rPr lang="en-US">
                <a:ea typeface="ＭＳ Ｐゴシック" pitchFamily="84" charset="-128"/>
                <a:cs typeface="ＭＳ Ｐゴシック" pitchFamily="84" charset="-128"/>
              </a:rPr>
              <a:t>33 CFR 332 and You</a:t>
            </a:r>
          </a:p>
          <a:p>
            <a:endParaRPr lang="en-US" sz="1200">
              <a:ea typeface="ＭＳ Ｐゴシック" pitchFamily="84" charset="-128"/>
              <a:cs typeface="ＭＳ Ｐゴシック" pitchFamily="84" charset="-128"/>
            </a:endParaRPr>
          </a:p>
          <a:p>
            <a:endParaRPr lang="en-US" sz="1200">
              <a:ea typeface="ＭＳ Ｐゴシック" pitchFamily="84" charset="-128"/>
              <a:cs typeface="ＭＳ Ｐゴシック" pitchFamily="84" charset="-128"/>
            </a:endParaRPr>
          </a:p>
          <a:p>
            <a:r>
              <a:rPr lang="en-US" sz="1200">
                <a:ea typeface="ＭＳ Ｐゴシック" pitchFamily="84" charset="-128"/>
                <a:cs typeface="ＭＳ Ｐゴシック" pitchFamily="84" charset="-128"/>
              </a:rPr>
              <a:t>Presented by Jayson M Hudson</a:t>
            </a:r>
          </a:p>
          <a:p>
            <a:r>
              <a:rPr lang="en-US" sz="1200">
                <a:ea typeface="ＭＳ Ｐゴシック" pitchFamily="84" charset="-128"/>
                <a:cs typeface="ＭＳ Ｐゴシック" pitchFamily="84" charset="-128"/>
              </a:rPr>
              <a:t>To the Texas Association of Environmental Professionals</a:t>
            </a:r>
          </a:p>
          <a:p>
            <a:r>
              <a:rPr lang="en-US" sz="1200">
                <a:ea typeface="ＭＳ Ｐゴシック" pitchFamily="84" charset="-128"/>
                <a:cs typeface="ＭＳ Ｐゴシック" pitchFamily="84" charset="-128"/>
              </a:rPr>
              <a:t>May 20, 2010</a:t>
            </a:r>
            <a:endParaRPr lang="en-US">
              <a:ea typeface="ＭＳ Ｐゴシック" pitchFamily="84" charset="-128"/>
              <a:cs typeface="ＭＳ Ｐゴシック" pitchFamily="84" charset="-128"/>
            </a:endParaRPr>
          </a:p>
        </p:txBody>
      </p:sp>
      <p:pic>
        <p:nvPicPr>
          <p:cNvPr id="26627" name="Picture 4"/>
          <p:cNvPicPr>
            <a:picLocks noChangeAspect="1" noChangeArrowheads="1"/>
          </p:cNvPicPr>
          <p:nvPr/>
        </p:nvPicPr>
        <p:blipFill>
          <a:blip r:embed="rId3" cstate="print"/>
          <a:srcRect/>
          <a:stretch>
            <a:fillRect/>
          </a:stretch>
        </p:blipFill>
        <p:spPr bwMode="auto">
          <a:xfrm>
            <a:off x="381000" y="1447800"/>
            <a:ext cx="40386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r>
              <a:rPr lang="en-US">
                <a:ea typeface="ＭＳ Ｐゴシック" pitchFamily="84" charset="-128"/>
                <a:cs typeface="ＭＳ Ｐゴシック" pitchFamily="84" charset="-128"/>
              </a:rPr>
              <a:t>Wait…what?</a:t>
            </a:r>
          </a:p>
        </p:txBody>
      </p:sp>
      <p:sp>
        <p:nvSpPr>
          <p:cNvPr id="45058" name="Rectangle 3"/>
          <p:cNvSpPr>
            <a:spLocks noGrp="1" noChangeArrowheads="1"/>
          </p:cNvSpPr>
          <p:nvPr>
            <p:ph type="body" idx="1"/>
          </p:nvPr>
        </p:nvSpPr>
        <p:spPr>
          <a:xfrm>
            <a:off x="3962400" y="1447800"/>
            <a:ext cx="4724400" cy="3886200"/>
          </a:xfrm>
        </p:spPr>
        <p:txBody>
          <a:bodyPr/>
          <a:lstStyle/>
          <a:p>
            <a:pPr>
              <a:lnSpc>
                <a:spcPct val="90000"/>
              </a:lnSpc>
            </a:pPr>
            <a:r>
              <a:rPr lang="en-US" sz="2000" dirty="0">
                <a:ea typeface="ＭＳ Ｐゴシック" pitchFamily="84" charset="-128"/>
                <a:cs typeface="ＭＳ Ｐゴシック" pitchFamily="84" charset="-128"/>
              </a:rPr>
              <a:t>Function</a:t>
            </a:r>
            <a:r>
              <a:rPr lang="en-US" sz="2000" i="1" dirty="0">
                <a:ea typeface="ＭＳ Ｐゴシック" pitchFamily="84" charset="-128"/>
                <a:cs typeface="ＭＳ Ｐゴシック" pitchFamily="84" charset="-128"/>
              </a:rPr>
              <a:t> </a:t>
            </a:r>
            <a:r>
              <a:rPr lang="en-US" sz="2000" dirty="0">
                <a:ea typeface="ＭＳ Ｐゴシック" pitchFamily="84" charset="-128"/>
                <a:cs typeface="ＭＳ Ｐゴシック" pitchFamily="84" charset="-128"/>
              </a:rPr>
              <a:t>is defined in the rule to mean the physical, chemical, and biological processes that occur in ecosystems. </a:t>
            </a:r>
          </a:p>
          <a:p>
            <a:pPr>
              <a:lnSpc>
                <a:spcPct val="90000"/>
              </a:lnSpc>
            </a:pPr>
            <a:r>
              <a:rPr lang="en-US" sz="2000" dirty="0" smtClean="0">
                <a:ea typeface="ＭＳ Ｐゴシック" pitchFamily="84" charset="-128"/>
                <a:cs typeface="ＭＳ Ｐゴシック" pitchFamily="84" charset="-128"/>
              </a:rPr>
              <a:t>To date, the </a:t>
            </a:r>
            <a:r>
              <a:rPr lang="en-US" sz="2000" dirty="0">
                <a:ea typeface="ＭＳ Ｐゴシック" pitchFamily="84" charset="-128"/>
                <a:cs typeface="ＭＳ Ｐゴシック" pitchFamily="84" charset="-128"/>
              </a:rPr>
              <a:t>“no net loss policy” </a:t>
            </a:r>
            <a:r>
              <a:rPr lang="en-US" sz="2000" dirty="0" smtClean="0">
                <a:ea typeface="ＭＳ Ｐゴシック" pitchFamily="84" charset="-128"/>
                <a:cs typeface="ＭＳ Ｐゴシック" pitchFamily="84" charset="-128"/>
              </a:rPr>
              <a:t>is interpreted in acres </a:t>
            </a:r>
            <a:r>
              <a:rPr lang="en-US" sz="2000" dirty="0">
                <a:ea typeface="ＭＳ Ｐゴシック" pitchFamily="84" charset="-128"/>
                <a:cs typeface="ＭＳ Ｐゴシック" pitchFamily="84" charset="-128"/>
              </a:rPr>
              <a:t>and does not compare the functions and values of wetlands gained and lost</a:t>
            </a:r>
          </a:p>
          <a:p>
            <a:pPr>
              <a:lnSpc>
                <a:spcPct val="90000"/>
              </a:lnSpc>
            </a:pPr>
            <a:r>
              <a:rPr lang="en-US" sz="2000" dirty="0">
                <a:ea typeface="ＭＳ Ｐゴシック" pitchFamily="84" charset="-128"/>
                <a:cs typeface="ＭＳ Ｐゴシック" pitchFamily="84" charset="-128"/>
              </a:rPr>
              <a:t>These new definitions discuss area </a:t>
            </a:r>
            <a:r>
              <a:rPr lang="en-US" sz="2000" b="1" i="1" dirty="0">
                <a:ea typeface="ＭＳ Ｐゴシック" pitchFamily="84" charset="-128"/>
                <a:cs typeface="ＭＳ Ｐゴシック" pitchFamily="84" charset="-128"/>
              </a:rPr>
              <a:t>and</a:t>
            </a:r>
            <a:r>
              <a:rPr lang="en-US" sz="2000" dirty="0">
                <a:ea typeface="ＭＳ Ｐゴシック" pitchFamily="84" charset="-128"/>
                <a:cs typeface="ＭＳ Ｐゴシック" pitchFamily="84" charset="-128"/>
              </a:rPr>
              <a:t> function, in some cases allowing for mitigation resulting in no gain in area to be compensation.</a:t>
            </a:r>
          </a:p>
          <a:p>
            <a:pPr>
              <a:lnSpc>
                <a:spcPct val="90000"/>
              </a:lnSpc>
            </a:pPr>
            <a:r>
              <a:rPr lang="en-US" sz="2000" dirty="0">
                <a:ea typeface="ＭＳ Ｐゴシック" pitchFamily="84" charset="-128"/>
                <a:cs typeface="ＭＳ Ｐゴシック" pitchFamily="84" charset="-128"/>
              </a:rPr>
              <a:t>Does enhancement or rehabilitation meet the spirit of “no net loss”?</a:t>
            </a:r>
            <a:endParaRPr lang="en-US" sz="2800" dirty="0">
              <a:ea typeface="ＭＳ Ｐゴシック" pitchFamily="84" charset="-128"/>
              <a:cs typeface="ＭＳ Ｐゴシック" pitchFamily="84" charset="-128"/>
            </a:endParaRPr>
          </a:p>
        </p:txBody>
      </p:sp>
      <p:pic>
        <p:nvPicPr>
          <p:cNvPr id="45059" name="Picture 6"/>
          <p:cNvPicPr>
            <a:picLocks noChangeAspect="1" noChangeArrowheads="1"/>
          </p:cNvPicPr>
          <p:nvPr/>
        </p:nvPicPr>
        <p:blipFill>
          <a:blip r:embed="rId3" cstate="print"/>
          <a:srcRect/>
          <a:stretch>
            <a:fillRect/>
          </a:stretch>
        </p:blipFill>
        <p:spPr bwMode="auto">
          <a:xfrm>
            <a:off x="0" y="1676400"/>
            <a:ext cx="3962400" cy="3170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r>
              <a:rPr lang="en-US">
                <a:ea typeface="ＭＳ Ｐゴシック" pitchFamily="84" charset="-128"/>
                <a:cs typeface="ＭＳ Ｐゴシック" pitchFamily="84" charset="-128"/>
              </a:rPr>
              <a:t>Subvert the Dominant Paradigm</a:t>
            </a:r>
          </a:p>
        </p:txBody>
      </p:sp>
      <p:sp>
        <p:nvSpPr>
          <p:cNvPr id="47106" name="Rectangle 3"/>
          <p:cNvSpPr>
            <a:spLocks noGrp="1" noChangeArrowheads="1"/>
          </p:cNvSpPr>
          <p:nvPr>
            <p:ph type="body" idx="1"/>
          </p:nvPr>
        </p:nvSpPr>
        <p:spPr/>
        <p:txBody>
          <a:bodyPr/>
          <a:lstStyle/>
          <a:p>
            <a:pPr>
              <a:lnSpc>
                <a:spcPct val="90000"/>
              </a:lnSpc>
            </a:pPr>
            <a:r>
              <a:rPr lang="en-US" sz="2800" i="1">
                <a:ea typeface="ＭＳ Ｐゴシック" pitchFamily="84" charset="-128"/>
                <a:cs typeface="ＭＳ Ｐゴシック" pitchFamily="84" charset="-128"/>
              </a:rPr>
              <a:t>The objective of the Clean Water Act (CWA) is to restore and maintain the</a:t>
            </a:r>
            <a:r>
              <a:rPr lang="en-US" sz="2800">
                <a:latin typeface="Helvetica" pitchFamily="84" charset="0"/>
                <a:ea typeface="ＭＳ Ｐゴシック" pitchFamily="84" charset="-128"/>
                <a:cs typeface="ＭＳ Ｐゴシック" pitchFamily="84" charset="-128"/>
              </a:rPr>
              <a:t> </a:t>
            </a:r>
            <a:r>
              <a:rPr lang="en-US" sz="2800" i="1">
                <a:ea typeface="ＭＳ Ｐゴシック" pitchFamily="84" charset="-128"/>
                <a:cs typeface="ＭＳ Ｐゴシック" pitchFamily="84" charset="-128"/>
              </a:rPr>
              <a:t>chemical, physical, and biological integrity of the Nation’s waters. </a:t>
            </a:r>
          </a:p>
          <a:p>
            <a:pPr>
              <a:lnSpc>
                <a:spcPct val="90000"/>
              </a:lnSpc>
            </a:pPr>
            <a:endParaRPr lang="en-US" sz="2800" i="1">
              <a:ea typeface="ＭＳ Ｐゴシック" pitchFamily="84" charset="-128"/>
              <a:cs typeface="ＭＳ Ｐゴシック" pitchFamily="84" charset="-128"/>
            </a:endParaRPr>
          </a:p>
          <a:p>
            <a:pPr>
              <a:lnSpc>
                <a:spcPct val="90000"/>
              </a:lnSpc>
            </a:pPr>
            <a:r>
              <a:rPr lang="en-US" sz="2800" i="1">
                <a:ea typeface="ＭＳ Ｐゴシック" pitchFamily="84" charset="-128"/>
                <a:cs typeface="ＭＳ Ｐゴシック" pitchFamily="84" charset="-128"/>
              </a:rPr>
              <a:t>In other words, the functional integrity of the nations water</a:t>
            </a:r>
          </a:p>
          <a:p>
            <a:pPr>
              <a:lnSpc>
                <a:spcPct val="90000"/>
              </a:lnSpc>
            </a:pPr>
            <a:endParaRPr lang="en-US" sz="2800" i="1">
              <a:ea typeface="ＭＳ Ｐゴシック" pitchFamily="84" charset="-128"/>
              <a:cs typeface="ＭＳ Ｐゴシック" pitchFamily="84" charset="-128"/>
            </a:endParaRPr>
          </a:p>
          <a:p>
            <a:pPr>
              <a:lnSpc>
                <a:spcPct val="90000"/>
              </a:lnSpc>
            </a:pPr>
            <a:r>
              <a:rPr lang="en-US" sz="2800" i="1">
                <a:ea typeface="ＭＳ Ｐゴシック" pitchFamily="84" charset="-128"/>
                <a:cs typeface="ＭＳ Ｐゴシック" pitchFamily="84" charset="-128"/>
              </a:rPr>
              <a:t>If we measure the function lost by a permitted activity, and compensate for those functions in the same watershed…</a:t>
            </a:r>
          </a:p>
          <a:p>
            <a:pPr>
              <a:lnSpc>
                <a:spcPct val="90000"/>
              </a:lnSpc>
            </a:pPr>
            <a:endParaRPr lang="en-US" sz="2800" i="1">
              <a:ea typeface="ＭＳ Ｐゴシック" pitchFamily="84" charset="-128"/>
              <a:cs typeface="ＭＳ Ｐゴシック" pitchFamily="84" charset="-128"/>
            </a:endParaRPr>
          </a:p>
          <a:p>
            <a:pPr>
              <a:lnSpc>
                <a:spcPct val="90000"/>
              </a:lnSpc>
            </a:pPr>
            <a:endParaRPr lang="en-US" sz="2800" i="1">
              <a:ea typeface="ＭＳ Ｐゴシック" pitchFamily="84" charset="-128"/>
              <a:cs typeface="ＭＳ Ｐゴシック" pitchFamily="84" charset="-128"/>
            </a:endParaRPr>
          </a:p>
          <a:p>
            <a:pPr>
              <a:lnSpc>
                <a:spcPct val="90000"/>
              </a:lnSpc>
            </a:pPr>
            <a:endParaRPr lang="en-US" sz="2800" i="1">
              <a:ea typeface="ＭＳ Ｐゴシック" pitchFamily="84" charset="-128"/>
              <a:cs typeface="ＭＳ Ｐゴシック" pitchFamily="8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2667000" y="274638"/>
            <a:ext cx="6019800" cy="1143000"/>
          </a:xfrm>
        </p:spPr>
        <p:txBody>
          <a:bodyPr/>
          <a:lstStyle/>
          <a:p>
            <a:r>
              <a:rPr lang="en-US">
                <a:ea typeface="ＭＳ Ｐゴシック" pitchFamily="84" charset="-128"/>
                <a:cs typeface="ＭＳ Ｐゴシック" pitchFamily="84" charset="-128"/>
              </a:rPr>
              <a:t>But what about Preservation?</a:t>
            </a:r>
          </a:p>
        </p:txBody>
      </p:sp>
      <p:sp>
        <p:nvSpPr>
          <p:cNvPr id="49154" name="Rectangle 3"/>
          <p:cNvSpPr>
            <a:spLocks noGrp="1" noChangeArrowheads="1"/>
          </p:cNvSpPr>
          <p:nvPr>
            <p:ph type="body" idx="1"/>
          </p:nvPr>
        </p:nvSpPr>
        <p:spPr>
          <a:xfrm>
            <a:off x="2133600" y="1600200"/>
            <a:ext cx="6553200" cy="3886200"/>
          </a:xfrm>
        </p:spPr>
        <p:txBody>
          <a:bodyPr/>
          <a:lstStyle/>
          <a:p>
            <a:pPr>
              <a:lnSpc>
                <a:spcPct val="90000"/>
              </a:lnSpc>
            </a:pPr>
            <a:r>
              <a:rPr lang="en-US" sz="2800">
                <a:ea typeface="ＭＳ Ｐゴシック" pitchFamily="84" charset="-128"/>
                <a:cs typeface="ＭＳ Ｐゴシック" pitchFamily="84" charset="-128"/>
              </a:rPr>
              <a:t>Preservation does not result in a gain of aquatic resource area </a:t>
            </a:r>
            <a:r>
              <a:rPr lang="en-US" sz="2800" b="1" i="1">
                <a:ea typeface="ＭＳ Ｐゴシック" pitchFamily="84" charset="-128"/>
                <a:cs typeface="ＭＳ Ｐゴシック" pitchFamily="84" charset="-128"/>
              </a:rPr>
              <a:t>OR</a:t>
            </a:r>
            <a:r>
              <a:rPr lang="en-US" sz="2800">
                <a:ea typeface="ＭＳ Ｐゴシック" pitchFamily="84" charset="-128"/>
                <a:cs typeface="ＭＳ Ｐゴシック" pitchFamily="84" charset="-128"/>
              </a:rPr>
              <a:t> functions. </a:t>
            </a:r>
          </a:p>
          <a:p>
            <a:pPr>
              <a:lnSpc>
                <a:spcPct val="90000"/>
              </a:lnSpc>
            </a:pPr>
            <a:r>
              <a:rPr lang="en-US" sz="2800">
                <a:ea typeface="ＭＳ Ｐゴシック" pitchFamily="84" charset="-128"/>
                <a:cs typeface="ＭＳ Ｐゴシック" pitchFamily="84" charset="-128"/>
              </a:rPr>
              <a:t>When is it allowed?</a:t>
            </a:r>
          </a:p>
          <a:p>
            <a:pPr lvl="1">
              <a:lnSpc>
                <a:spcPct val="90000"/>
              </a:lnSpc>
            </a:pPr>
            <a:r>
              <a:rPr lang="en-US" sz="2400"/>
              <a:t>Limited to resources that  provide important functions for the watershed </a:t>
            </a:r>
            <a:r>
              <a:rPr lang="en-US" sz="2400" b="1" i="1"/>
              <a:t>and</a:t>
            </a:r>
            <a:endParaRPr lang="en-US" sz="2400" i="1"/>
          </a:p>
          <a:p>
            <a:pPr lvl="1">
              <a:lnSpc>
                <a:spcPct val="90000"/>
              </a:lnSpc>
            </a:pPr>
            <a:r>
              <a:rPr lang="en-US" sz="2400"/>
              <a:t>Contribute significantly to the ecological sustainability of the watershed </a:t>
            </a:r>
            <a:r>
              <a:rPr lang="en-US" sz="2400" b="1" i="1"/>
              <a:t>and</a:t>
            </a:r>
          </a:p>
          <a:p>
            <a:pPr lvl="1">
              <a:lnSpc>
                <a:spcPct val="90000"/>
              </a:lnSpc>
            </a:pPr>
            <a:r>
              <a:rPr lang="en-US" sz="2400"/>
              <a:t>The resources are under an unregulated threat of destruction or adverse modification.</a:t>
            </a:r>
          </a:p>
        </p:txBody>
      </p:sp>
      <p:pic>
        <p:nvPicPr>
          <p:cNvPr id="49155" name="Picture 5"/>
          <p:cNvPicPr>
            <a:picLocks noChangeAspect="1" noChangeArrowheads="1"/>
          </p:cNvPicPr>
          <p:nvPr/>
        </p:nvPicPr>
        <p:blipFill>
          <a:blip r:embed="rId3" cstate="print"/>
          <a:srcRect/>
          <a:stretch>
            <a:fillRect/>
          </a:stretch>
        </p:blipFill>
        <p:spPr bwMode="auto">
          <a:xfrm>
            <a:off x="228600" y="304800"/>
            <a:ext cx="1708150" cy="2655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2971800" y="274638"/>
            <a:ext cx="5715000" cy="1143000"/>
          </a:xfrm>
        </p:spPr>
        <p:txBody>
          <a:bodyPr/>
          <a:lstStyle/>
          <a:p>
            <a:r>
              <a:rPr lang="en-US">
                <a:ea typeface="ＭＳ Ｐゴシック" pitchFamily="84" charset="-128"/>
                <a:cs typeface="ＭＳ Ｐゴシック" pitchFamily="84" charset="-128"/>
              </a:rPr>
              <a:t>Watershed Approach</a:t>
            </a:r>
          </a:p>
        </p:txBody>
      </p:sp>
      <p:sp>
        <p:nvSpPr>
          <p:cNvPr id="51202" name="Rectangle 3"/>
          <p:cNvSpPr>
            <a:spLocks noGrp="1" noChangeArrowheads="1"/>
          </p:cNvSpPr>
          <p:nvPr>
            <p:ph type="body" idx="1"/>
          </p:nvPr>
        </p:nvSpPr>
        <p:spPr>
          <a:xfrm>
            <a:off x="533400" y="2209800"/>
            <a:ext cx="7391400" cy="2971800"/>
          </a:xfrm>
        </p:spPr>
        <p:txBody>
          <a:bodyPr/>
          <a:lstStyle/>
          <a:p>
            <a:pPr>
              <a:lnSpc>
                <a:spcPct val="90000"/>
              </a:lnSpc>
            </a:pPr>
            <a:r>
              <a:rPr lang="en-US" sz="2000">
                <a:ea typeface="ＭＳ Ｐゴシック" pitchFamily="84" charset="-128"/>
                <a:cs typeface="ＭＳ Ｐゴシック" pitchFamily="84" charset="-128"/>
              </a:rPr>
              <a:t>Defined as the analytical process for making compensatory mitigation decisions that support the sustainability or improvement of aquatic resources in a watershed by identify the types and locations of compensatory mitigation projects that will benefit the watershed and offset losses of aquatic resource functions </a:t>
            </a:r>
          </a:p>
          <a:p>
            <a:pPr>
              <a:lnSpc>
                <a:spcPct val="90000"/>
              </a:lnSpc>
            </a:pPr>
            <a:r>
              <a:rPr lang="en-US" sz="2000">
                <a:ea typeface="ＭＳ Ｐゴシック" pitchFamily="84" charset="-128"/>
                <a:cs typeface="ＭＳ Ｐゴシック" pitchFamily="84" charset="-128"/>
              </a:rPr>
              <a:t>Includes:</a:t>
            </a:r>
          </a:p>
          <a:p>
            <a:pPr lvl="1">
              <a:lnSpc>
                <a:spcPct val="90000"/>
              </a:lnSpc>
            </a:pPr>
            <a:r>
              <a:rPr lang="en-US" sz="2000"/>
              <a:t>consideration of landscape scale,</a:t>
            </a:r>
          </a:p>
          <a:p>
            <a:pPr lvl="1">
              <a:lnSpc>
                <a:spcPct val="90000"/>
              </a:lnSpc>
            </a:pPr>
            <a:r>
              <a:rPr lang="en-US" sz="2000"/>
              <a:t>historic and potential aquatic resource conditions, </a:t>
            </a:r>
          </a:p>
          <a:p>
            <a:pPr lvl="1">
              <a:lnSpc>
                <a:spcPct val="90000"/>
              </a:lnSpc>
            </a:pPr>
            <a:r>
              <a:rPr lang="en-US" sz="2000"/>
              <a:t>past and projected aquatic resource impacts in the watershed,</a:t>
            </a:r>
          </a:p>
          <a:p>
            <a:pPr lvl="1">
              <a:lnSpc>
                <a:spcPct val="90000"/>
              </a:lnSpc>
            </a:pPr>
            <a:r>
              <a:rPr lang="en-US" sz="2000"/>
              <a:t>terrestrial connections between aquatic resources</a:t>
            </a:r>
            <a:r>
              <a:rPr lang="en-US" sz="1800"/>
              <a:t> </a:t>
            </a:r>
          </a:p>
          <a:p>
            <a:pPr>
              <a:lnSpc>
                <a:spcPct val="90000"/>
              </a:lnSpc>
            </a:pPr>
            <a:endParaRPr lang="en-US" sz="2000">
              <a:ea typeface="ＭＳ Ｐゴシック" pitchFamily="84" charset="-128"/>
              <a:cs typeface="ＭＳ Ｐゴシック" pitchFamily="84" charset="-128"/>
            </a:endParaRPr>
          </a:p>
        </p:txBody>
      </p:sp>
      <p:pic>
        <p:nvPicPr>
          <p:cNvPr id="51203" name="Picture 4"/>
          <p:cNvPicPr>
            <a:picLocks noChangeAspect="1" noChangeArrowheads="1"/>
          </p:cNvPicPr>
          <p:nvPr/>
        </p:nvPicPr>
        <p:blipFill>
          <a:blip r:embed="rId3" cstate="print"/>
          <a:srcRect/>
          <a:stretch>
            <a:fillRect/>
          </a:stretch>
        </p:blipFill>
        <p:spPr bwMode="auto">
          <a:xfrm>
            <a:off x="0" y="0"/>
            <a:ext cx="2590800" cy="2208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914400" y="274638"/>
            <a:ext cx="7772400" cy="1143000"/>
          </a:xfrm>
        </p:spPr>
        <p:txBody>
          <a:bodyPr/>
          <a:lstStyle/>
          <a:p>
            <a:r>
              <a:rPr lang="en-US">
                <a:ea typeface="ＭＳ Ｐゴシック" pitchFamily="84" charset="-128"/>
                <a:cs typeface="ＭＳ Ｐゴシック" pitchFamily="84" charset="-128"/>
              </a:rPr>
              <a:t>Preference Hierarchy</a:t>
            </a:r>
          </a:p>
        </p:txBody>
      </p:sp>
      <p:sp>
        <p:nvSpPr>
          <p:cNvPr id="53250" name="Rectangle 3"/>
          <p:cNvSpPr>
            <a:spLocks noGrp="1" noChangeArrowheads="1"/>
          </p:cNvSpPr>
          <p:nvPr>
            <p:ph type="body" idx="1"/>
          </p:nvPr>
        </p:nvSpPr>
        <p:spPr>
          <a:xfrm>
            <a:off x="3429000" y="1600200"/>
            <a:ext cx="5257800" cy="3886200"/>
          </a:xfrm>
        </p:spPr>
        <p:txBody>
          <a:bodyPr/>
          <a:lstStyle/>
          <a:p>
            <a:pPr marL="609600" indent="-609600">
              <a:lnSpc>
                <a:spcPct val="90000"/>
              </a:lnSpc>
              <a:buFont typeface="Arial" pitchFamily="84" charset="0"/>
              <a:buAutoNum type="arabicPeriod"/>
            </a:pPr>
            <a:r>
              <a:rPr lang="en-US" sz="2400">
                <a:ea typeface="ＭＳ Ｐゴシック" pitchFamily="84" charset="-128"/>
                <a:cs typeface="ＭＳ Ｐゴシック" pitchFamily="84" charset="-128"/>
              </a:rPr>
              <a:t>Mitigation Bank Credits</a:t>
            </a:r>
          </a:p>
          <a:p>
            <a:pPr marL="609600" indent="-609600">
              <a:lnSpc>
                <a:spcPct val="90000"/>
              </a:lnSpc>
              <a:buFont typeface="Arial" pitchFamily="84" charset="0"/>
              <a:buAutoNum type="arabicPeriod"/>
            </a:pPr>
            <a:r>
              <a:rPr lang="en-US" sz="2400">
                <a:ea typeface="ＭＳ Ｐゴシック" pitchFamily="84" charset="-128"/>
                <a:cs typeface="ＭＳ Ｐゴシック" pitchFamily="84" charset="-128"/>
              </a:rPr>
              <a:t>In-lieu Fee Credits</a:t>
            </a:r>
          </a:p>
          <a:p>
            <a:pPr marL="609600" indent="-609600">
              <a:lnSpc>
                <a:spcPct val="90000"/>
              </a:lnSpc>
              <a:buFont typeface="Arial" pitchFamily="84" charset="0"/>
              <a:buAutoNum type="arabicPeriod"/>
            </a:pPr>
            <a:r>
              <a:rPr lang="en-US" sz="2400">
                <a:ea typeface="ＭＳ Ｐゴシック" pitchFamily="84" charset="-128"/>
                <a:cs typeface="ＭＳ Ｐゴシック" pitchFamily="84" charset="-128"/>
              </a:rPr>
              <a:t>Permittee-responsible mitigation through a watershed approach</a:t>
            </a:r>
          </a:p>
          <a:p>
            <a:pPr marL="609600" indent="-609600">
              <a:lnSpc>
                <a:spcPct val="90000"/>
              </a:lnSpc>
              <a:buFont typeface="Arial" pitchFamily="84" charset="0"/>
              <a:buAutoNum type="arabicPeriod"/>
            </a:pPr>
            <a:r>
              <a:rPr lang="en-US" sz="2400">
                <a:ea typeface="ＭＳ Ｐゴシック" pitchFamily="84" charset="-128"/>
                <a:cs typeface="ＭＳ Ｐゴシック" pitchFamily="84" charset="-128"/>
              </a:rPr>
              <a:t>Permittee-responsible mitigation through on-site and in-kind mitigation</a:t>
            </a:r>
          </a:p>
          <a:p>
            <a:pPr marL="609600" indent="-609600">
              <a:lnSpc>
                <a:spcPct val="90000"/>
              </a:lnSpc>
              <a:buFont typeface="Arial" pitchFamily="84" charset="0"/>
              <a:buAutoNum type="arabicPeriod"/>
            </a:pPr>
            <a:r>
              <a:rPr lang="en-US" sz="2400">
                <a:ea typeface="ＭＳ Ｐゴシック" pitchFamily="84" charset="-128"/>
                <a:cs typeface="ＭＳ Ｐゴシック" pitchFamily="84" charset="-128"/>
              </a:rPr>
              <a:t>Permittee-responsible mitigation through off-site and/or out-of-kind mitigation.</a:t>
            </a:r>
          </a:p>
        </p:txBody>
      </p:sp>
      <p:pic>
        <p:nvPicPr>
          <p:cNvPr id="53251" name="Picture 5"/>
          <p:cNvPicPr>
            <a:picLocks noChangeAspect="1" noChangeArrowheads="1"/>
          </p:cNvPicPr>
          <p:nvPr/>
        </p:nvPicPr>
        <p:blipFill>
          <a:blip r:embed="rId3" cstate="print"/>
          <a:srcRect/>
          <a:stretch>
            <a:fillRect/>
          </a:stretch>
        </p:blipFill>
        <p:spPr bwMode="auto">
          <a:xfrm>
            <a:off x="228600" y="1676400"/>
            <a:ext cx="3228975" cy="3986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WordArt 4"/>
          <p:cNvSpPr>
            <a:spLocks noChangeArrowheads="1" noChangeShapeType="1" noTextEdit="1"/>
          </p:cNvSpPr>
          <p:nvPr/>
        </p:nvSpPr>
        <p:spPr bwMode="auto">
          <a:xfrm>
            <a:off x="1752600" y="838200"/>
            <a:ext cx="5775325" cy="41910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effectLst>
                  <a:outerShdw blurRad="63500" dist="35921" dir="2700000" sy="50000" kx="2115830" algn="bl" rotWithShape="0">
                    <a:srgbClr val="C0C0C0"/>
                  </a:outerShdw>
                </a:effectLst>
                <a:latin typeface="Arial Black"/>
                <a:ea typeface="Arial Black"/>
                <a:cs typeface="Arial Black"/>
              </a:rPr>
              <a:t>RISK &amp; </a:t>
            </a:r>
          </a:p>
          <a:p>
            <a:pPr algn="ctr"/>
            <a:r>
              <a:rPr lang="en-US" sz="3600" kern="10">
                <a:ln w="12700">
                  <a:solidFill>
                    <a:srgbClr val="EAEAEA"/>
                  </a:solidFill>
                  <a:round/>
                  <a:headEnd/>
                  <a:tailEnd/>
                </a:ln>
                <a:effectLst>
                  <a:outerShdw blurRad="63500" dist="35921" dir="2700000" sy="50000" kx="2115830" algn="bl" rotWithShape="0">
                    <a:srgbClr val="C0C0C0"/>
                  </a:outerShdw>
                </a:effectLst>
                <a:latin typeface="Arial Black"/>
                <a:ea typeface="Arial Black"/>
                <a:cs typeface="Arial Black"/>
              </a:rPr>
              <a:t>UNCERTAINTY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3200400" y="274638"/>
            <a:ext cx="5486400" cy="1143000"/>
          </a:xfrm>
        </p:spPr>
        <p:txBody>
          <a:bodyPr/>
          <a:lstStyle/>
          <a:p>
            <a:r>
              <a:rPr lang="en-US">
                <a:ea typeface="ＭＳ Ｐゴシック" pitchFamily="84" charset="-128"/>
                <a:cs typeface="ＭＳ Ｐゴシック" pitchFamily="84" charset="-128"/>
              </a:rPr>
              <a:t>Learning Lesson</a:t>
            </a:r>
          </a:p>
        </p:txBody>
      </p:sp>
      <p:sp>
        <p:nvSpPr>
          <p:cNvPr id="57346" name="Rectangle 3"/>
          <p:cNvSpPr>
            <a:spLocks noGrp="1" noChangeArrowheads="1"/>
          </p:cNvSpPr>
          <p:nvPr>
            <p:ph type="body" idx="1"/>
          </p:nvPr>
        </p:nvSpPr>
        <p:spPr>
          <a:xfrm>
            <a:off x="457200" y="2286000"/>
            <a:ext cx="8229600" cy="3886200"/>
          </a:xfrm>
        </p:spPr>
        <p:txBody>
          <a:bodyPr/>
          <a:lstStyle/>
          <a:p>
            <a:pPr>
              <a:lnSpc>
                <a:spcPct val="90000"/>
              </a:lnSpc>
            </a:pPr>
            <a:r>
              <a:rPr lang="en-US" sz="2400">
                <a:ea typeface="ＭＳ Ｐゴシック" pitchFamily="84" charset="-128"/>
                <a:cs typeface="ＭＳ Ｐゴシック" pitchFamily="84" charset="-128"/>
              </a:rPr>
              <a:t>Recent studies indicate that the U.S. Army Corps of Engineers is not providing adequate oversight to ensure that compensatory mitigation projects are successfully replacing the aquatic resource functions lost as a result of permitted activities.</a:t>
            </a:r>
            <a:endParaRPr lang="en-US" sz="2800">
              <a:ea typeface="ＭＳ Ｐゴシック" pitchFamily="84" charset="-128"/>
              <a:cs typeface="ＭＳ Ｐゴシック" pitchFamily="84" charset="-128"/>
            </a:endParaRPr>
          </a:p>
          <a:p>
            <a:pPr lvl="1">
              <a:lnSpc>
                <a:spcPct val="90000"/>
              </a:lnSpc>
            </a:pPr>
            <a:r>
              <a:rPr lang="en-US" sz="2000"/>
              <a:t>GAO Study conclusion: many projects requiring mitigation lacked monitoring despite the fact that monitoring was required as a condition of the permit.</a:t>
            </a:r>
          </a:p>
          <a:p>
            <a:pPr lvl="1">
              <a:lnSpc>
                <a:spcPct val="90000"/>
              </a:lnSpc>
            </a:pPr>
            <a:r>
              <a:rPr lang="en-US" sz="2000"/>
              <a:t>NRC Study conclusion: a lack of clear objectives and performance standards in the approved compensatory mitigation proposals made it difficult to ascertain whether the goal of no net loss of wetland resources was achieved</a:t>
            </a:r>
            <a:endParaRPr lang="en-US" sz="2400"/>
          </a:p>
        </p:txBody>
      </p:sp>
      <p:pic>
        <p:nvPicPr>
          <p:cNvPr id="57347" name="Picture 4"/>
          <p:cNvPicPr>
            <a:picLocks noChangeAspect="1" noChangeArrowheads="1"/>
          </p:cNvPicPr>
          <p:nvPr/>
        </p:nvPicPr>
        <p:blipFill>
          <a:blip r:embed="rId3" cstate="print"/>
          <a:srcRect l="18144" t="18140" r="14227" b="14247"/>
          <a:stretch>
            <a:fillRect/>
          </a:stretch>
        </p:blipFill>
        <p:spPr bwMode="auto">
          <a:xfrm>
            <a:off x="381000" y="228600"/>
            <a:ext cx="2667000" cy="200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r>
              <a:rPr lang="en-US">
                <a:ea typeface="ＭＳ Ｐゴシック" pitchFamily="84" charset="-128"/>
                <a:cs typeface="ＭＳ Ｐゴシック" pitchFamily="84" charset="-128"/>
              </a:rPr>
              <a:t>Instrumented Compensation</a:t>
            </a:r>
          </a:p>
        </p:txBody>
      </p:sp>
      <p:sp>
        <p:nvSpPr>
          <p:cNvPr id="59394" name="Rectangle 3"/>
          <p:cNvSpPr>
            <a:spLocks noGrp="1" noChangeArrowheads="1"/>
          </p:cNvSpPr>
          <p:nvPr>
            <p:ph type="body" idx="1"/>
          </p:nvPr>
        </p:nvSpPr>
        <p:spPr/>
        <p:txBody>
          <a:bodyPr/>
          <a:lstStyle/>
          <a:p>
            <a:pPr>
              <a:lnSpc>
                <a:spcPct val="90000"/>
              </a:lnSpc>
            </a:pPr>
            <a:r>
              <a:rPr lang="en-US" sz="2800">
                <a:ea typeface="ＭＳ Ｐゴシック" pitchFamily="84" charset="-128"/>
                <a:cs typeface="ＭＳ Ｐゴシック" pitchFamily="84" charset="-128"/>
              </a:rPr>
              <a:t>Mitigation Bank Credits</a:t>
            </a:r>
          </a:p>
          <a:p>
            <a:pPr lvl="1">
              <a:lnSpc>
                <a:spcPct val="90000"/>
              </a:lnSpc>
            </a:pPr>
            <a:r>
              <a:rPr lang="en-US" sz="2400"/>
              <a:t>Minimize risk and temporal loss by be authorizing the release of credits when specific milestones associated with the mitigation bank site's protection and development are achieved in accordance with an approved mitigation bank instrument. </a:t>
            </a:r>
          </a:p>
          <a:p>
            <a:pPr>
              <a:lnSpc>
                <a:spcPct val="90000"/>
              </a:lnSpc>
            </a:pPr>
            <a:r>
              <a:rPr lang="en-US" sz="2800">
                <a:ea typeface="ＭＳ Ｐゴシック" pitchFamily="84" charset="-128"/>
                <a:cs typeface="ＭＳ Ｐゴシック" pitchFamily="84" charset="-128"/>
              </a:rPr>
              <a:t>In-Lieu Fee Credits</a:t>
            </a:r>
          </a:p>
          <a:p>
            <a:pPr lvl="1">
              <a:lnSpc>
                <a:spcPct val="90000"/>
              </a:lnSpc>
            </a:pPr>
            <a:r>
              <a:rPr lang="en-US" sz="2400"/>
              <a:t>Minimize risk and uncertainty by involving larger, more ecologically valuable parcels, and having a more rigorous scientific and technical analysis, planning and implementation process in accordance with an approved in-lieu fee instrument.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a:ea typeface="ＭＳ Ｐゴシック" pitchFamily="84" charset="-128"/>
                <a:cs typeface="ＭＳ Ｐゴシック" pitchFamily="84" charset="-128"/>
              </a:rPr>
              <a:t>Permittee-Responsible</a:t>
            </a:r>
          </a:p>
        </p:txBody>
      </p:sp>
      <p:sp>
        <p:nvSpPr>
          <p:cNvPr id="61442" name="Rectangle 3"/>
          <p:cNvSpPr>
            <a:spLocks noGrp="1" noChangeArrowheads="1"/>
          </p:cNvSpPr>
          <p:nvPr>
            <p:ph type="body" idx="1"/>
          </p:nvPr>
        </p:nvSpPr>
        <p:spPr>
          <a:xfrm>
            <a:off x="457200" y="1447800"/>
            <a:ext cx="8229600" cy="3810000"/>
          </a:xfrm>
        </p:spPr>
        <p:txBody>
          <a:bodyPr/>
          <a:lstStyle/>
          <a:p>
            <a:pPr>
              <a:lnSpc>
                <a:spcPct val="90000"/>
              </a:lnSpc>
            </a:pPr>
            <a:r>
              <a:rPr lang="en-US" sz="2800">
                <a:ea typeface="ＭＳ Ｐゴシック" pitchFamily="84" charset="-128"/>
                <a:cs typeface="ＭＳ Ｐゴシック" pitchFamily="84" charset="-128"/>
              </a:rPr>
              <a:t>Watershed Approach</a:t>
            </a:r>
            <a:endParaRPr lang="en-US" sz="2800" b="1" i="1">
              <a:ea typeface="ＭＳ Ｐゴシック" pitchFamily="84" charset="-128"/>
              <a:cs typeface="ＭＳ Ｐゴシック" pitchFamily="84" charset="-128"/>
            </a:endParaRPr>
          </a:p>
          <a:p>
            <a:pPr lvl="1">
              <a:lnSpc>
                <a:spcPct val="90000"/>
              </a:lnSpc>
            </a:pPr>
            <a:r>
              <a:rPr lang="en-US" sz="2400"/>
              <a:t>Where practicable and likely to be successful and sustainable, the resource type and location for the required permittee-responsible compensatory mitigation should be determined using the principles of a watershed approach </a:t>
            </a:r>
            <a:endParaRPr lang="en-US" sz="2400" b="1" i="1"/>
          </a:p>
          <a:p>
            <a:pPr>
              <a:lnSpc>
                <a:spcPct val="90000"/>
              </a:lnSpc>
            </a:pPr>
            <a:r>
              <a:rPr lang="en-US" sz="2800">
                <a:ea typeface="ＭＳ Ｐゴシック" pitchFamily="84" charset="-128"/>
                <a:cs typeface="ＭＳ Ｐゴシック" pitchFamily="84" charset="-128"/>
              </a:rPr>
              <a:t>On-site and In-kind</a:t>
            </a:r>
            <a:endParaRPr lang="en-US" sz="2800" b="1" i="1">
              <a:ea typeface="ＭＳ Ｐゴシック" pitchFamily="84" charset="-128"/>
              <a:cs typeface="ＭＳ Ｐゴシック" pitchFamily="84" charset="-128"/>
            </a:endParaRPr>
          </a:p>
          <a:p>
            <a:pPr lvl="1">
              <a:lnSpc>
                <a:spcPct val="90000"/>
              </a:lnSpc>
            </a:pPr>
            <a:r>
              <a:rPr lang="en-US" sz="2400"/>
              <a:t>where a watershed approach is not practicable, on-site and in-kind compensatory mitigation, in consideration of the practicability and compatibility with the proposed project, should be considered. </a:t>
            </a:r>
          </a:p>
          <a:p>
            <a:pPr>
              <a:lnSpc>
                <a:spcPct val="90000"/>
              </a:lnSpc>
            </a:pPr>
            <a:r>
              <a:rPr lang="en-US" sz="2800">
                <a:ea typeface="ＭＳ Ｐゴシック" pitchFamily="84" charset="-128"/>
                <a:cs typeface="ＭＳ Ｐゴシック" pitchFamily="84" charset="-128"/>
              </a:rPr>
              <a:t>Off-site and/or Out-of-kind</a:t>
            </a:r>
            <a:endParaRPr lang="en-US" sz="2800" b="1" i="1">
              <a:ea typeface="ＭＳ Ｐゴシック" pitchFamily="84" charset="-128"/>
              <a:cs typeface="ＭＳ Ｐゴシック" pitchFamily="84" charset="-128"/>
            </a:endParaRPr>
          </a:p>
          <a:p>
            <a:pPr lvl="1">
              <a:lnSpc>
                <a:spcPct val="90000"/>
              </a:lnSpc>
            </a:pPr>
            <a:r>
              <a:rPr lang="en-US" sz="2400"/>
              <a:t>After considering all other opportunities</a:t>
            </a:r>
            <a:r>
              <a:rPr lang="en-US" sz="2400" b="1" i="1"/>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1828800" y="152400"/>
            <a:ext cx="7315200" cy="1447800"/>
          </a:xfrm>
        </p:spPr>
        <p:txBody>
          <a:bodyPr/>
          <a:lstStyle/>
          <a:p>
            <a:r>
              <a:rPr lang="en-US">
                <a:ea typeface="ＭＳ Ｐゴシック" pitchFamily="84" charset="-128"/>
                <a:cs typeface="ＭＳ Ｐゴシック" pitchFamily="84" charset="-128"/>
              </a:rPr>
              <a:t>I love It When A Mitigation Plan Comes Together 	</a:t>
            </a:r>
          </a:p>
        </p:txBody>
      </p:sp>
      <p:sp>
        <p:nvSpPr>
          <p:cNvPr id="63490" name="Rectangle 3"/>
          <p:cNvSpPr>
            <a:spLocks noGrp="1" noChangeArrowheads="1"/>
          </p:cNvSpPr>
          <p:nvPr>
            <p:ph type="body" sz="half" idx="1"/>
          </p:nvPr>
        </p:nvSpPr>
        <p:spPr>
          <a:xfrm>
            <a:off x="304800" y="2514600"/>
            <a:ext cx="4038600" cy="2743200"/>
          </a:xfrm>
        </p:spPr>
        <p:txBody>
          <a:bodyPr/>
          <a:lstStyle/>
          <a:p>
            <a:r>
              <a:rPr lang="en-US" sz="2400">
                <a:ea typeface="ＭＳ Ｐゴシック" pitchFamily="84" charset="-128"/>
                <a:cs typeface="ＭＳ Ｐゴシック" pitchFamily="84" charset="-128"/>
              </a:rPr>
              <a:t>Objectives</a:t>
            </a:r>
          </a:p>
          <a:p>
            <a:r>
              <a:rPr lang="en-US" sz="2400">
                <a:ea typeface="ＭＳ Ｐゴシック" pitchFamily="84" charset="-128"/>
                <a:cs typeface="ＭＳ Ｐゴシック" pitchFamily="84" charset="-128"/>
              </a:rPr>
              <a:t>Site Selection </a:t>
            </a:r>
          </a:p>
          <a:p>
            <a:r>
              <a:rPr lang="en-US" sz="2400">
                <a:ea typeface="ＭＳ Ｐゴシック" pitchFamily="84" charset="-128"/>
                <a:cs typeface="ＭＳ Ｐゴシック" pitchFamily="84" charset="-128"/>
              </a:rPr>
              <a:t>Site Protection Instrument</a:t>
            </a:r>
          </a:p>
          <a:p>
            <a:r>
              <a:rPr lang="en-US" sz="2400">
                <a:ea typeface="ＭＳ Ｐゴシック" pitchFamily="84" charset="-128"/>
                <a:cs typeface="ＭＳ Ｐゴシック" pitchFamily="84" charset="-128"/>
              </a:rPr>
              <a:t>Baseline Information</a:t>
            </a:r>
          </a:p>
          <a:p>
            <a:r>
              <a:rPr lang="en-US" sz="2400">
                <a:ea typeface="ＭＳ Ｐゴシック" pitchFamily="84" charset="-128"/>
                <a:cs typeface="ＭＳ Ｐゴシック" pitchFamily="84" charset="-128"/>
              </a:rPr>
              <a:t>Determination of Credits</a:t>
            </a:r>
          </a:p>
          <a:p>
            <a:r>
              <a:rPr lang="en-US" sz="2400">
                <a:ea typeface="ＭＳ Ｐゴシック" pitchFamily="84" charset="-128"/>
                <a:cs typeface="ＭＳ Ｐゴシック" pitchFamily="84" charset="-128"/>
              </a:rPr>
              <a:t>Mitigation Work Plan</a:t>
            </a:r>
          </a:p>
        </p:txBody>
      </p:sp>
      <p:sp>
        <p:nvSpPr>
          <p:cNvPr id="63491" name="Rectangle 4"/>
          <p:cNvSpPr>
            <a:spLocks noGrp="1" noChangeArrowheads="1"/>
          </p:cNvSpPr>
          <p:nvPr>
            <p:ph type="body" sz="half" idx="2"/>
          </p:nvPr>
        </p:nvSpPr>
        <p:spPr>
          <a:xfrm>
            <a:off x="4343400" y="2514600"/>
            <a:ext cx="4495800" cy="2819400"/>
          </a:xfrm>
        </p:spPr>
        <p:txBody>
          <a:bodyPr/>
          <a:lstStyle/>
          <a:p>
            <a:r>
              <a:rPr lang="en-US" sz="2400">
                <a:ea typeface="ＭＳ Ｐゴシック" pitchFamily="84" charset="-128"/>
                <a:cs typeface="ＭＳ Ｐゴシック" pitchFamily="84" charset="-128"/>
              </a:rPr>
              <a:t>Maintenance Plan</a:t>
            </a:r>
          </a:p>
          <a:p>
            <a:r>
              <a:rPr lang="en-US" sz="2400">
                <a:ea typeface="ＭＳ Ｐゴシック" pitchFamily="84" charset="-128"/>
                <a:cs typeface="ＭＳ Ｐゴシック" pitchFamily="84" charset="-128"/>
              </a:rPr>
              <a:t>Performance Standards</a:t>
            </a:r>
          </a:p>
          <a:p>
            <a:r>
              <a:rPr lang="en-US" sz="2400">
                <a:ea typeface="ＭＳ Ｐゴシック" pitchFamily="84" charset="-128"/>
                <a:cs typeface="ＭＳ Ｐゴシック" pitchFamily="84" charset="-128"/>
              </a:rPr>
              <a:t>Monitoring Requirements</a:t>
            </a:r>
          </a:p>
          <a:p>
            <a:r>
              <a:rPr lang="en-US" sz="2400">
                <a:ea typeface="ＭＳ Ｐゴシック" pitchFamily="84" charset="-128"/>
                <a:cs typeface="ＭＳ Ｐゴシック" pitchFamily="84" charset="-128"/>
              </a:rPr>
              <a:t>Long-term Management Plan</a:t>
            </a:r>
          </a:p>
          <a:p>
            <a:r>
              <a:rPr lang="en-US" sz="2400">
                <a:ea typeface="ＭＳ Ｐゴシック" pitchFamily="84" charset="-128"/>
                <a:cs typeface="ＭＳ Ｐゴシック" pitchFamily="84" charset="-128"/>
              </a:rPr>
              <a:t>Adaptive Management Plan</a:t>
            </a:r>
          </a:p>
          <a:p>
            <a:r>
              <a:rPr lang="en-US" sz="2400">
                <a:ea typeface="ＭＳ Ｐゴシック" pitchFamily="84" charset="-128"/>
                <a:cs typeface="ＭＳ Ｐゴシック" pitchFamily="84" charset="-128"/>
              </a:rPr>
              <a:t>Financial Assurances</a:t>
            </a:r>
          </a:p>
        </p:txBody>
      </p:sp>
      <p:pic>
        <p:nvPicPr>
          <p:cNvPr id="63492" name="Picture 5"/>
          <p:cNvPicPr>
            <a:picLocks noChangeAspect="1" noChangeArrowheads="1"/>
          </p:cNvPicPr>
          <p:nvPr/>
        </p:nvPicPr>
        <p:blipFill>
          <a:blip r:embed="rId3" cstate="print"/>
          <a:srcRect l="34616" b="34616"/>
          <a:stretch>
            <a:fillRect/>
          </a:stretch>
        </p:blipFill>
        <p:spPr bwMode="auto">
          <a:xfrm>
            <a:off x="152400" y="152400"/>
            <a:ext cx="17526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Grp="1" noChangeArrowheads="1"/>
          </p:cNvSpPr>
          <p:nvPr>
            <p:ph type="body" idx="1"/>
          </p:nvPr>
        </p:nvSpPr>
        <p:spPr>
          <a:xfrm>
            <a:off x="457200" y="1752600"/>
            <a:ext cx="8229600" cy="3886200"/>
          </a:xfrm>
        </p:spPr>
        <p:txBody>
          <a:bodyPr/>
          <a:lstStyle/>
          <a:p>
            <a:pPr>
              <a:lnSpc>
                <a:spcPct val="90000"/>
              </a:lnSpc>
            </a:pPr>
            <a:r>
              <a:rPr lang="en-US" sz="2000">
                <a:latin typeface="Arial Black" pitchFamily="84" charset="0"/>
                <a:ea typeface="ＭＳ Ｐゴシック" pitchFamily="84" charset="-128"/>
                <a:cs typeface="ＭＳ Ｐゴシック" pitchFamily="84" charset="-128"/>
              </a:rPr>
              <a:t>On April 10, 2008, EPA and the U.S. Army Corps of Engineers issued revised regulations governing compensatory mitigation for authorized impacts to wetlands, streams, and other waters of the U.S. under Section 404 of the Clean Water Act.</a:t>
            </a:r>
          </a:p>
          <a:p>
            <a:pPr>
              <a:lnSpc>
                <a:spcPct val="90000"/>
              </a:lnSpc>
            </a:pPr>
            <a:endParaRPr lang="en-US" sz="2000">
              <a:latin typeface="Arial Black" pitchFamily="84" charset="0"/>
              <a:ea typeface="ＭＳ Ｐゴシック" pitchFamily="84" charset="-128"/>
              <a:cs typeface="ＭＳ Ｐゴシック" pitchFamily="84" charset="-128"/>
            </a:endParaRPr>
          </a:p>
          <a:p>
            <a:pPr>
              <a:lnSpc>
                <a:spcPct val="90000"/>
              </a:lnSpc>
            </a:pPr>
            <a:r>
              <a:rPr lang="en-US" sz="2000">
                <a:latin typeface="Arial Black" pitchFamily="84" charset="0"/>
                <a:ea typeface="ＭＳ Ｐゴシック" pitchFamily="84" charset="-128"/>
                <a:cs typeface="ＭＳ Ｐゴシック" pitchFamily="84" charset="-128"/>
              </a:rPr>
              <a:t>These regulations were designed to:</a:t>
            </a:r>
          </a:p>
          <a:p>
            <a:pPr lvl="1">
              <a:lnSpc>
                <a:spcPct val="90000"/>
              </a:lnSpc>
            </a:pPr>
            <a:r>
              <a:rPr lang="en-US" sz="1800">
                <a:latin typeface="Arial Black" pitchFamily="84" charset="0"/>
              </a:rPr>
              <a:t>Improve the effectiveness of compensatory mitigation to replace lost aquatic resource functions and area,</a:t>
            </a:r>
          </a:p>
          <a:p>
            <a:pPr lvl="1">
              <a:lnSpc>
                <a:spcPct val="90000"/>
              </a:lnSpc>
            </a:pPr>
            <a:r>
              <a:rPr lang="en-US" sz="1800">
                <a:latin typeface="Arial Black" pitchFamily="84" charset="0"/>
              </a:rPr>
              <a:t>Expand public participation in compensatory mitigation decision making, </a:t>
            </a:r>
          </a:p>
          <a:p>
            <a:pPr lvl="1">
              <a:lnSpc>
                <a:spcPct val="90000"/>
              </a:lnSpc>
            </a:pPr>
            <a:r>
              <a:rPr lang="en-US" sz="1800">
                <a:latin typeface="Arial Black" pitchFamily="84" charset="0"/>
              </a:rPr>
              <a:t>Increase the efficiency and predictability of the mitigation project review process.</a:t>
            </a:r>
          </a:p>
        </p:txBody>
      </p:sp>
      <p:pic>
        <p:nvPicPr>
          <p:cNvPr id="28674" name="Picture 6"/>
          <p:cNvPicPr>
            <a:picLocks noChangeAspect="1" noChangeArrowheads="1"/>
          </p:cNvPicPr>
          <p:nvPr/>
        </p:nvPicPr>
        <p:blipFill>
          <a:blip r:embed="rId3" cstate="print"/>
          <a:srcRect l="32227" t="32233" r="6836" b="40857"/>
          <a:stretch>
            <a:fillRect/>
          </a:stretch>
        </p:blipFill>
        <p:spPr bwMode="auto">
          <a:xfrm>
            <a:off x="2057400" y="152400"/>
            <a:ext cx="4648200" cy="1468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r>
              <a:rPr lang="en-US">
                <a:ea typeface="ＭＳ Ｐゴシック" pitchFamily="84" charset="-128"/>
                <a:cs typeface="ＭＳ Ｐゴシック" pitchFamily="84" charset="-128"/>
              </a:rPr>
              <a:t>Permit Conditions</a:t>
            </a:r>
          </a:p>
        </p:txBody>
      </p:sp>
      <p:sp>
        <p:nvSpPr>
          <p:cNvPr id="65538" name="Rectangle 3"/>
          <p:cNvSpPr>
            <a:spLocks noGrp="1" noChangeArrowheads="1"/>
          </p:cNvSpPr>
          <p:nvPr>
            <p:ph type="body" sz="half" idx="1"/>
          </p:nvPr>
        </p:nvSpPr>
        <p:spPr>
          <a:xfrm>
            <a:off x="533400" y="2209800"/>
            <a:ext cx="4038600" cy="3886200"/>
          </a:xfrm>
        </p:spPr>
        <p:txBody>
          <a:bodyPr/>
          <a:lstStyle/>
          <a:p>
            <a:pPr>
              <a:lnSpc>
                <a:spcPct val="90000"/>
              </a:lnSpc>
            </a:pPr>
            <a:r>
              <a:rPr lang="en-US" sz="2400">
                <a:ea typeface="ＭＳ Ｐゴシック" pitchFamily="84" charset="-128"/>
                <a:cs typeface="ＭＳ Ｐゴシック" pitchFamily="84" charset="-128"/>
              </a:rPr>
              <a:t>Individual Permit</a:t>
            </a:r>
          </a:p>
          <a:p>
            <a:pPr lvl="1">
              <a:lnSpc>
                <a:spcPct val="90000"/>
              </a:lnSpc>
            </a:pPr>
            <a:r>
              <a:rPr lang="en-US" sz="2000"/>
              <a:t>Detailed mitigation plan required</a:t>
            </a:r>
          </a:p>
          <a:p>
            <a:pPr lvl="1">
              <a:lnSpc>
                <a:spcPct val="90000"/>
              </a:lnSpc>
            </a:pPr>
            <a:r>
              <a:rPr lang="en-US" sz="2000"/>
              <a:t>Permit conditioned to include by reference the mitigation plan </a:t>
            </a:r>
            <a:r>
              <a:rPr lang="en-US" sz="2000" b="1" i="1"/>
              <a:t>or</a:t>
            </a:r>
          </a:p>
          <a:p>
            <a:pPr lvl="1">
              <a:lnSpc>
                <a:spcPct val="90000"/>
              </a:lnSpc>
            </a:pPr>
            <a:r>
              <a:rPr lang="en-US" sz="2000"/>
              <a:t>Permit conditioned to require to objectives, performance standards, and monitoring, financial assurances and long-term management provisions</a:t>
            </a:r>
          </a:p>
        </p:txBody>
      </p:sp>
      <p:sp>
        <p:nvSpPr>
          <p:cNvPr id="65539" name="Rectangle 4"/>
          <p:cNvSpPr>
            <a:spLocks noGrp="1" noChangeArrowheads="1"/>
          </p:cNvSpPr>
          <p:nvPr>
            <p:ph type="body" sz="half" idx="2"/>
          </p:nvPr>
        </p:nvSpPr>
        <p:spPr>
          <a:xfrm>
            <a:off x="4724400" y="2209800"/>
            <a:ext cx="4038600" cy="3886200"/>
          </a:xfrm>
        </p:spPr>
        <p:txBody>
          <a:bodyPr/>
          <a:lstStyle/>
          <a:p>
            <a:r>
              <a:rPr lang="en-US">
                <a:ea typeface="ＭＳ Ｐゴシック" pitchFamily="84" charset="-128"/>
                <a:cs typeface="ＭＳ Ｐゴシック" pitchFamily="84" charset="-128"/>
              </a:rPr>
              <a:t>General Permit</a:t>
            </a:r>
          </a:p>
          <a:p>
            <a:pPr lvl="1"/>
            <a:r>
              <a:rPr lang="en-US"/>
              <a:t>Conceptual mitigation plan acceptable, detailed plan preferred</a:t>
            </a:r>
          </a:p>
          <a:p>
            <a:pPr lvl="1"/>
            <a:r>
              <a:rPr lang="en-US"/>
              <a:t>Conditioned to require approved mitigation plan prior to conducting work</a:t>
            </a:r>
          </a:p>
        </p:txBody>
      </p:sp>
      <p:pic>
        <p:nvPicPr>
          <p:cNvPr id="65540" name="Picture 5"/>
          <p:cNvPicPr>
            <a:picLocks noChangeAspect="1" noChangeArrowheads="1"/>
          </p:cNvPicPr>
          <p:nvPr/>
        </p:nvPicPr>
        <p:blipFill>
          <a:blip r:embed="rId3" cstate="print"/>
          <a:srcRect/>
          <a:stretch>
            <a:fillRect/>
          </a:stretch>
        </p:blipFill>
        <p:spPr bwMode="auto">
          <a:xfrm>
            <a:off x="0" y="0"/>
            <a:ext cx="2130425" cy="2130425"/>
          </a:xfrm>
          <a:prstGeom prst="rect">
            <a:avLst/>
          </a:prstGeom>
          <a:noFill/>
          <a:ln w="9525">
            <a:noFill/>
            <a:miter lim="800000"/>
            <a:headEnd/>
            <a:tailEnd/>
          </a:ln>
        </p:spPr>
      </p:pic>
      <p:sp>
        <p:nvSpPr>
          <p:cNvPr id="65541" name="Rectangle 6"/>
          <p:cNvSpPr>
            <a:spLocks noChangeArrowheads="1"/>
          </p:cNvSpPr>
          <p:nvPr/>
        </p:nvSpPr>
        <p:spPr bwMode="auto">
          <a:xfrm>
            <a:off x="3505200" y="2012950"/>
            <a:ext cx="217488" cy="457200"/>
          </a:xfrm>
          <a:prstGeom prst="rect">
            <a:avLst/>
          </a:prstGeom>
          <a:noFill/>
          <a:ln w="9525">
            <a:noFill/>
            <a:miter lim="800000"/>
            <a:headEnd/>
            <a:tailEnd/>
          </a:ln>
        </p:spPr>
        <p:txBody>
          <a:bodyPr>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2209800" y="274638"/>
            <a:ext cx="6477000" cy="1143000"/>
          </a:xfrm>
        </p:spPr>
        <p:txBody>
          <a:bodyPr/>
          <a:lstStyle/>
          <a:p>
            <a:r>
              <a:rPr lang="en-US">
                <a:ea typeface="ＭＳ Ｐゴシック" pitchFamily="84" charset="-128"/>
                <a:cs typeface="ＭＳ Ｐゴシック" pitchFamily="84" charset="-128"/>
              </a:rPr>
              <a:t>Monitoring Plan</a:t>
            </a:r>
            <a:br>
              <a:rPr lang="en-US">
                <a:ea typeface="ＭＳ Ｐゴシック" pitchFamily="84" charset="-128"/>
                <a:cs typeface="ＭＳ Ｐゴシック" pitchFamily="84" charset="-128"/>
              </a:rPr>
            </a:br>
            <a:r>
              <a:rPr lang="en-US">
                <a:ea typeface="ＭＳ Ｐゴシック" pitchFamily="84" charset="-128"/>
                <a:cs typeface="ＭＳ Ｐゴシック" pitchFamily="84" charset="-128"/>
              </a:rPr>
              <a:t> </a:t>
            </a:r>
            <a:r>
              <a:rPr lang="en-US" sz="3200">
                <a:ea typeface="ＭＳ Ｐゴシック" pitchFamily="84" charset="-128"/>
                <a:cs typeface="ＭＳ Ｐゴシック" pitchFamily="84" charset="-128"/>
              </a:rPr>
              <a:t>Regulatory Guidance Letter 08-03</a:t>
            </a:r>
            <a:endParaRPr lang="en-US">
              <a:ea typeface="ＭＳ Ｐゴシック" pitchFamily="84" charset="-128"/>
              <a:cs typeface="ＭＳ Ｐゴシック" pitchFamily="84" charset="-128"/>
            </a:endParaRPr>
          </a:p>
        </p:txBody>
      </p:sp>
      <p:sp>
        <p:nvSpPr>
          <p:cNvPr id="66562" name="Rectangle 3"/>
          <p:cNvSpPr>
            <a:spLocks noGrp="1" noChangeArrowheads="1"/>
          </p:cNvSpPr>
          <p:nvPr>
            <p:ph type="body" idx="1"/>
          </p:nvPr>
        </p:nvSpPr>
        <p:spPr>
          <a:xfrm>
            <a:off x="457200" y="1828800"/>
            <a:ext cx="8153400" cy="4038600"/>
          </a:xfrm>
        </p:spPr>
        <p:txBody>
          <a:bodyPr/>
          <a:lstStyle/>
          <a:p>
            <a:pPr>
              <a:lnSpc>
                <a:spcPct val="90000"/>
              </a:lnSpc>
            </a:pPr>
            <a:r>
              <a:rPr lang="en-US" sz="1800">
                <a:ea typeface="ＭＳ Ｐゴシック" pitchFamily="84" charset="-128"/>
                <a:cs typeface="ＭＳ Ｐゴシック" pitchFamily="84" charset="-128"/>
              </a:rPr>
              <a:t>Project Overview </a:t>
            </a:r>
          </a:p>
          <a:p>
            <a:pPr lvl="1">
              <a:lnSpc>
                <a:spcPct val="90000"/>
              </a:lnSpc>
            </a:pPr>
            <a:r>
              <a:rPr lang="en-US" sz="1800"/>
              <a:t>Who, What, When, Where and Why plus and executive summary of the following information</a:t>
            </a:r>
          </a:p>
          <a:p>
            <a:pPr>
              <a:lnSpc>
                <a:spcPct val="90000"/>
              </a:lnSpc>
            </a:pPr>
            <a:r>
              <a:rPr lang="en-US" sz="1800">
                <a:ea typeface="ＭＳ Ｐゴシック" pitchFamily="84" charset="-128"/>
                <a:cs typeface="ＭＳ Ｐゴシック" pitchFamily="84" charset="-128"/>
              </a:rPr>
              <a:t>Requirements</a:t>
            </a:r>
          </a:p>
          <a:p>
            <a:pPr lvl="1">
              <a:lnSpc>
                <a:spcPct val="90000"/>
              </a:lnSpc>
            </a:pPr>
            <a:r>
              <a:rPr lang="en-US" sz="1800"/>
              <a:t>Identify the requirements of the mitigation plan and evaluate whether the mitigation is meeting those requirements</a:t>
            </a:r>
          </a:p>
          <a:p>
            <a:pPr>
              <a:lnSpc>
                <a:spcPct val="90000"/>
              </a:lnSpc>
            </a:pPr>
            <a:r>
              <a:rPr lang="en-US" sz="1800">
                <a:ea typeface="ＭＳ Ｐゴシック" pitchFamily="84" charset="-128"/>
                <a:cs typeface="ＭＳ Ｐゴシック" pitchFamily="84" charset="-128"/>
              </a:rPr>
              <a:t>Summary Data</a:t>
            </a:r>
          </a:p>
          <a:p>
            <a:pPr lvl="1">
              <a:lnSpc>
                <a:spcPct val="90000"/>
              </a:lnSpc>
            </a:pPr>
            <a:r>
              <a:rPr lang="en-US" sz="1800"/>
              <a:t>Data to substantiate the success and/or potential challenges associated with the compensatory mitigation project.</a:t>
            </a:r>
          </a:p>
          <a:p>
            <a:pPr>
              <a:lnSpc>
                <a:spcPct val="90000"/>
              </a:lnSpc>
            </a:pPr>
            <a:r>
              <a:rPr lang="en-US" sz="1800">
                <a:ea typeface="ＭＳ Ｐゴシック" pitchFamily="84" charset="-128"/>
                <a:cs typeface="ＭＳ Ｐゴシック" pitchFamily="84" charset="-128"/>
              </a:rPr>
              <a:t>Maps and Plans</a:t>
            </a:r>
          </a:p>
          <a:p>
            <a:pPr lvl="1">
              <a:lnSpc>
                <a:spcPct val="90000"/>
              </a:lnSpc>
            </a:pPr>
            <a:r>
              <a:rPr lang="en-US" sz="1800"/>
              <a:t>Vicinity maps, site maps, as-builts </a:t>
            </a:r>
            <a:r>
              <a:rPr lang="en-US" sz="1800" i="1"/>
              <a:t>etc.</a:t>
            </a:r>
            <a:endParaRPr lang="en-US" sz="1800"/>
          </a:p>
          <a:p>
            <a:pPr>
              <a:lnSpc>
                <a:spcPct val="90000"/>
              </a:lnSpc>
            </a:pPr>
            <a:r>
              <a:rPr lang="en-US" sz="1800">
                <a:ea typeface="ＭＳ Ｐゴシック" pitchFamily="84" charset="-128"/>
                <a:cs typeface="ＭＳ Ｐゴシック" pitchFamily="84" charset="-128"/>
              </a:rPr>
              <a:t>Conclusion</a:t>
            </a:r>
          </a:p>
          <a:p>
            <a:pPr lvl="1">
              <a:lnSpc>
                <a:spcPct val="90000"/>
              </a:lnSpc>
            </a:pPr>
            <a:r>
              <a:rPr lang="en-US" sz="1800"/>
              <a:t>If performance standards are not being met, then discussion of adaptive management strategies should be included in this section.</a:t>
            </a:r>
          </a:p>
        </p:txBody>
      </p:sp>
      <p:pic>
        <p:nvPicPr>
          <p:cNvPr id="66563" name="Picture 4"/>
          <p:cNvPicPr>
            <a:picLocks noChangeAspect="1" noChangeArrowheads="1"/>
          </p:cNvPicPr>
          <p:nvPr/>
        </p:nvPicPr>
        <p:blipFill>
          <a:blip r:embed="rId3" cstate="print"/>
          <a:srcRect l="11211" t="6775" r="11092" b="30824"/>
          <a:stretch>
            <a:fillRect/>
          </a:stretch>
        </p:blipFill>
        <p:spPr bwMode="auto">
          <a:xfrm>
            <a:off x="381000" y="152400"/>
            <a:ext cx="1752600" cy="1687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2057400" y="274638"/>
            <a:ext cx="6629400" cy="1143000"/>
          </a:xfrm>
        </p:spPr>
        <p:txBody>
          <a:bodyPr/>
          <a:lstStyle/>
          <a:p>
            <a:r>
              <a:rPr lang="en-US">
                <a:ea typeface="ＭＳ Ｐゴシック" pitchFamily="84" charset="-128"/>
                <a:cs typeface="ＭＳ Ｐゴシック" pitchFamily="84" charset="-128"/>
              </a:rPr>
              <a:t>So You Want To Be A Banker</a:t>
            </a:r>
          </a:p>
        </p:txBody>
      </p:sp>
      <p:sp>
        <p:nvSpPr>
          <p:cNvPr id="68610" name="Rectangle 3"/>
          <p:cNvSpPr>
            <a:spLocks noGrp="1" noChangeArrowheads="1"/>
          </p:cNvSpPr>
          <p:nvPr>
            <p:ph type="body" idx="1"/>
          </p:nvPr>
        </p:nvSpPr>
        <p:spPr>
          <a:xfrm>
            <a:off x="457200" y="2057400"/>
            <a:ext cx="8229600" cy="3886200"/>
          </a:xfrm>
        </p:spPr>
        <p:txBody>
          <a:bodyPr/>
          <a:lstStyle/>
          <a:p>
            <a:pPr>
              <a:lnSpc>
                <a:spcPct val="90000"/>
              </a:lnSpc>
            </a:pPr>
            <a:r>
              <a:rPr lang="en-US" sz="2000">
                <a:ea typeface="ＭＳ Ｐゴシック" pitchFamily="84" charset="-128"/>
                <a:cs typeface="ＭＳ Ｐゴシック" pitchFamily="84" charset="-128"/>
              </a:rPr>
              <a:t>New rule has standards and requirements as well as the procedure for establishing and operating a Mitigation Bank and/or In-Lieu Fee Program</a:t>
            </a:r>
          </a:p>
          <a:p>
            <a:pPr>
              <a:lnSpc>
                <a:spcPct val="90000"/>
              </a:lnSpc>
            </a:pPr>
            <a:r>
              <a:rPr lang="en-US" sz="2000">
                <a:latin typeface="Tahoma" pitchFamily="84" charset="0"/>
                <a:ea typeface="ＭＳ Ｐゴシック" pitchFamily="84" charset="-128"/>
                <a:cs typeface="ＭＳ Ｐゴシック" pitchFamily="84" charset="-128"/>
              </a:rPr>
              <a:t>Must have an approved instrument signed by the district engineer and sponsor</a:t>
            </a:r>
            <a:r>
              <a:rPr lang="en-US" sz="2000">
                <a:latin typeface="Helvetica" pitchFamily="84" charset="0"/>
                <a:ea typeface="ＭＳ Ｐゴシック" pitchFamily="84" charset="-128"/>
                <a:cs typeface="ＭＳ Ｐゴシック" pitchFamily="84" charset="-128"/>
              </a:rPr>
              <a:t> </a:t>
            </a:r>
          </a:p>
          <a:p>
            <a:pPr>
              <a:lnSpc>
                <a:spcPct val="90000"/>
              </a:lnSpc>
            </a:pPr>
            <a:r>
              <a:rPr lang="en-US" sz="2000">
                <a:latin typeface="Tahoma" pitchFamily="84" charset="0"/>
                <a:ea typeface="ＭＳ Ｐゴシック" pitchFamily="84" charset="-128"/>
                <a:cs typeface="ＭＳ Ｐゴシック" pitchFamily="84" charset="-128"/>
              </a:rPr>
              <a:t>Rule provisions intended to make make the instrument approval process more efficient</a:t>
            </a:r>
            <a:r>
              <a:rPr lang="en-US" sz="2000">
                <a:latin typeface="Helvetica" pitchFamily="84" charset="0"/>
                <a:ea typeface="ＭＳ Ｐゴシック" pitchFamily="84" charset="-128"/>
                <a:cs typeface="ＭＳ Ｐゴシック" pitchFamily="84" charset="-128"/>
              </a:rPr>
              <a:t> </a:t>
            </a:r>
          </a:p>
          <a:p>
            <a:pPr>
              <a:lnSpc>
                <a:spcPct val="90000"/>
              </a:lnSpc>
            </a:pPr>
            <a:r>
              <a:rPr lang="en-US" sz="2000">
                <a:latin typeface="Tahoma" pitchFamily="84" charset="0"/>
                <a:ea typeface="ＭＳ Ｐゴシック" pitchFamily="84" charset="-128"/>
                <a:cs typeface="ＭＳ Ｐゴシック" pitchFamily="84" charset="-128"/>
              </a:rPr>
              <a:t>Timeline with milestones to provide predictability and accountability in the instrument approval process</a:t>
            </a:r>
            <a:r>
              <a:rPr lang="en-US" sz="2000">
                <a:ea typeface="ＭＳ Ｐゴシック" pitchFamily="84" charset="-128"/>
                <a:cs typeface="ＭＳ Ｐゴシック" pitchFamily="84" charset="-128"/>
              </a:rPr>
              <a:t>.</a:t>
            </a:r>
          </a:p>
          <a:p>
            <a:pPr>
              <a:lnSpc>
                <a:spcPct val="90000"/>
              </a:lnSpc>
            </a:pPr>
            <a:r>
              <a:rPr lang="en-US" sz="2000">
                <a:ea typeface="ＭＳ Ｐゴシック" pitchFamily="84" charset="-128"/>
                <a:cs typeface="ＭＳ Ｐゴシック" pitchFamily="84" charset="-128"/>
              </a:rPr>
              <a:t>Establishes the Interagency Review Team for review of proposal</a:t>
            </a:r>
          </a:p>
          <a:p>
            <a:pPr lvl="1">
              <a:lnSpc>
                <a:spcPct val="90000"/>
              </a:lnSpc>
            </a:pPr>
            <a:r>
              <a:rPr lang="en-US" sz="1800"/>
              <a:t>Also establishes a dispute resolution process for the IRT </a:t>
            </a:r>
          </a:p>
          <a:p>
            <a:pPr>
              <a:lnSpc>
                <a:spcPct val="90000"/>
              </a:lnSpc>
            </a:pPr>
            <a:endParaRPr lang="en-US" sz="2000">
              <a:ea typeface="ＭＳ Ｐゴシック" pitchFamily="84" charset="-128"/>
              <a:cs typeface="ＭＳ Ｐゴシック" pitchFamily="84" charset="-128"/>
            </a:endParaRPr>
          </a:p>
        </p:txBody>
      </p:sp>
      <p:pic>
        <p:nvPicPr>
          <p:cNvPr id="68611" name="Picture 4"/>
          <p:cNvPicPr>
            <a:picLocks noChangeAspect="1" noChangeArrowheads="1"/>
          </p:cNvPicPr>
          <p:nvPr/>
        </p:nvPicPr>
        <p:blipFill>
          <a:blip r:embed="rId3" cstate="print"/>
          <a:srcRect l="12471" t="12474" r="10030" b="10027"/>
          <a:stretch>
            <a:fillRect/>
          </a:stretch>
        </p:blipFill>
        <p:spPr bwMode="auto">
          <a:xfrm>
            <a:off x="533400" y="152400"/>
            <a:ext cx="1433513"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r>
              <a:rPr lang="en-US">
                <a:ea typeface="ＭＳ Ｐゴシック" pitchFamily="84" charset="-128"/>
                <a:cs typeface="ＭＳ Ｐゴシック" pitchFamily="84" charset="-128"/>
              </a:rPr>
              <a:t>Instrument Process*</a:t>
            </a:r>
          </a:p>
        </p:txBody>
      </p:sp>
      <p:sp>
        <p:nvSpPr>
          <p:cNvPr id="70658" name="Rectangle 3"/>
          <p:cNvSpPr>
            <a:spLocks noGrp="1" noChangeArrowheads="1"/>
          </p:cNvSpPr>
          <p:nvPr>
            <p:ph type="body" idx="1"/>
          </p:nvPr>
        </p:nvSpPr>
        <p:spPr/>
        <p:txBody>
          <a:bodyPr/>
          <a:lstStyle/>
          <a:p>
            <a:pPr>
              <a:lnSpc>
                <a:spcPct val="90000"/>
              </a:lnSpc>
            </a:pPr>
            <a:r>
              <a:rPr lang="en-US" sz="2800">
                <a:latin typeface="Tahoma" pitchFamily="84" charset="0"/>
                <a:ea typeface="ＭＳ Ｐゴシック" pitchFamily="84" charset="-128"/>
                <a:cs typeface="ＭＳ Ｐゴシック" pitchFamily="84" charset="-128"/>
              </a:rPr>
              <a:t>Draft Prospectus</a:t>
            </a:r>
            <a:r>
              <a:rPr lang="en-US" sz="2800">
                <a:latin typeface="Helvetica" pitchFamily="84" charset="0"/>
                <a:ea typeface="ＭＳ Ｐゴシック" pitchFamily="84" charset="-128"/>
                <a:cs typeface="ＭＳ Ｐゴシック" pitchFamily="84" charset="-128"/>
              </a:rPr>
              <a:t> &amp; </a:t>
            </a:r>
            <a:r>
              <a:rPr lang="en-US" sz="2800">
                <a:latin typeface="Tahoma" pitchFamily="84" charset="0"/>
                <a:ea typeface="ＭＳ Ｐゴシック" pitchFamily="84" charset="-128"/>
                <a:cs typeface="ＭＳ Ｐゴシック" pitchFamily="84" charset="-128"/>
              </a:rPr>
              <a:t>Interagency Review</a:t>
            </a:r>
          </a:p>
          <a:p>
            <a:pPr>
              <a:lnSpc>
                <a:spcPct val="90000"/>
              </a:lnSpc>
            </a:pPr>
            <a:r>
              <a:rPr lang="en-US" sz="2800">
                <a:latin typeface="Tahoma" pitchFamily="84" charset="0"/>
                <a:ea typeface="ＭＳ Ｐゴシック" pitchFamily="84" charset="-128"/>
                <a:cs typeface="ＭＳ Ｐゴシック" pitchFamily="84" charset="-128"/>
              </a:rPr>
              <a:t>Formal Prospectus, Public notice and comment process</a:t>
            </a:r>
            <a:r>
              <a:rPr lang="en-US" sz="2800">
                <a:latin typeface="Helvetica" pitchFamily="84" charset="0"/>
                <a:ea typeface="ＭＳ Ｐゴシック" pitchFamily="84" charset="-128"/>
                <a:cs typeface="ＭＳ Ｐゴシック" pitchFamily="84" charset="-128"/>
              </a:rPr>
              <a:t> &amp; </a:t>
            </a:r>
            <a:r>
              <a:rPr lang="en-US" sz="2800">
                <a:latin typeface="Tahoma" pitchFamily="84" charset="0"/>
                <a:ea typeface="ＭＳ Ｐゴシック" pitchFamily="84" charset="-128"/>
                <a:cs typeface="ＭＳ Ｐゴシック" pitchFamily="84" charset="-128"/>
              </a:rPr>
              <a:t>Interagency Review</a:t>
            </a:r>
            <a:r>
              <a:rPr lang="en-US" sz="2800">
                <a:latin typeface="Helvetica" pitchFamily="84" charset="0"/>
                <a:ea typeface="ＭＳ Ｐゴシック" pitchFamily="84" charset="-128"/>
                <a:cs typeface="ＭＳ Ｐゴシック" pitchFamily="84" charset="-128"/>
              </a:rPr>
              <a:t> </a:t>
            </a:r>
          </a:p>
          <a:p>
            <a:pPr>
              <a:lnSpc>
                <a:spcPct val="90000"/>
              </a:lnSpc>
            </a:pPr>
            <a:r>
              <a:rPr lang="en-US" sz="2800">
                <a:latin typeface="Tahoma" pitchFamily="84" charset="0"/>
                <a:ea typeface="ＭＳ Ｐゴシック" pitchFamily="84" charset="-128"/>
                <a:cs typeface="ＭＳ Ｐゴシック" pitchFamily="84" charset="-128"/>
              </a:rPr>
              <a:t>Draft Instrument</a:t>
            </a:r>
            <a:r>
              <a:rPr lang="en-US" sz="2800">
                <a:latin typeface="Helvetica" pitchFamily="84" charset="0"/>
                <a:ea typeface="ＭＳ Ｐゴシック" pitchFamily="84" charset="-128"/>
                <a:cs typeface="ＭＳ Ｐゴシック" pitchFamily="84" charset="-128"/>
              </a:rPr>
              <a:t> &amp; </a:t>
            </a:r>
            <a:r>
              <a:rPr lang="en-US" sz="2800">
                <a:latin typeface="Tahoma" pitchFamily="84" charset="0"/>
                <a:ea typeface="ＭＳ Ｐゴシック" pitchFamily="84" charset="-128"/>
                <a:cs typeface="ＭＳ Ｐゴシック" pitchFamily="84" charset="-128"/>
              </a:rPr>
              <a:t>Interagency Review</a:t>
            </a:r>
          </a:p>
          <a:p>
            <a:pPr>
              <a:lnSpc>
                <a:spcPct val="90000"/>
              </a:lnSpc>
            </a:pPr>
            <a:r>
              <a:rPr lang="en-US" sz="2800">
                <a:latin typeface="Tahoma" pitchFamily="84" charset="0"/>
                <a:ea typeface="ＭＳ Ｐゴシック" pitchFamily="84" charset="-128"/>
                <a:cs typeface="ＭＳ Ｐゴシック" pitchFamily="84" charset="-128"/>
              </a:rPr>
              <a:t>Final Instrument &amp; Interagency Review</a:t>
            </a:r>
          </a:p>
          <a:p>
            <a:pPr>
              <a:lnSpc>
                <a:spcPct val="90000"/>
              </a:lnSpc>
            </a:pPr>
            <a:r>
              <a:rPr lang="en-US" sz="2800">
                <a:latin typeface="Tahoma" pitchFamily="84" charset="0"/>
                <a:ea typeface="ＭＳ Ｐゴシック" pitchFamily="84" charset="-128"/>
                <a:cs typeface="ＭＳ Ｐゴシック" pitchFamily="84" charset="-128"/>
              </a:rPr>
              <a:t>Instrumented Bank or In-Lieu Fee Program </a:t>
            </a:r>
          </a:p>
          <a:p>
            <a:pPr>
              <a:lnSpc>
                <a:spcPct val="90000"/>
              </a:lnSpc>
            </a:pPr>
            <a:r>
              <a:rPr lang="en-US" sz="2800">
                <a:latin typeface="Helvetica" pitchFamily="84" charset="0"/>
                <a:ea typeface="ＭＳ Ｐゴシック" pitchFamily="84" charset="-128"/>
                <a:cs typeface="ＭＳ Ｐゴシック" pitchFamily="84" charset="-128"/>
              </a:rPr>
              <a:t>Issuance of credits in accordance of the Instrument</a:t>
            </a:r>
          </a:p>
          <a:p>
            <a:pPr>
              <a:lnSpc>
                <a:spcPct val="90000"/>
              </a:lnSpc>
            </a:pPr>
            <a:endParaRPr lang="en-US" sz="2800">
              <a:latin typeface="Helvetica" pitchFamily="84" charset="0"/>
              <a:ea typeface="ＭＳ Ｐゴシック" pitchFamily="84" charset="-128"/>
              <a:cs typeface="ＭＳ Ｐゴシック" pitchFamily="84" charset="-128"/>
            </a:endParaRPr>
          </a:p>
          <a:p>
            <a:pPr>
              <a:lnSpc>
                <a:spcPct val="90000"/>
              </a:lnSpc>
              <a:buFontTx/>
              <a:buNone/>
            </a:pPr>
            <a:r>
              <a:rPr lang="en-US" sz="2000">
                <a:latin typeface="Helvetica" pitchFamily="84" charset="0"/>
                <a:ea typeface="ＭＳ Ｐゴシック" pitchFamily="84" charset="-128"/>
                <a:cs typeface="ＭＳ Ｐゴシック" pitchFamily="84" charset="-128"/>
              </a:rPr>
              <a:t>*The goal is to do this in 225 days, that’s a lot of </a:t>
            </a:r>
          </a:p>
          <a:p>
            <a:pPr>
              <a:lnSpc>
                <a:spcPct val="90000"/>
              </a:lnSpc>
              <a:buFontTx/>
              <a:buNone/>
            </a:pPr>
            <a:r>
              <a:rPr lang="en-US" sz="2000">
                <a:latin typeface="Helvetica" pitchFamily="84" charset="0"/>
                <a:ea typeface="ＭＳ Ｐゴシック" pitchFamily="84" charset="-128"/>
                <a:cs typeface="ＭＳ Ｐゴシック" pitchFamily="84" charset="-128"/>
              </a:rPr>
              <a:t>interagency review for 225 days.</a:t>
            </a:r>
            <a:endParaRPr lang="en-US" sz="2800">
              <a:latin typeface="Helvetica" pitchFamily="84" charset="0"/>
              <a:ea typeface="ＭＳ Ｐゴシック" pitchFamily="84" charset="-128"/>
              <a:cs typeface="ＭＳ Ｐゴシック" pitchFamily="84"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ctrTitle"/>
          </p:nvPr>
        </p:nvSpPr>
        <p:spPr>
          <a:xfrm>
            <a:off x="685800" y="2286000"/>
            <a:ext cx="7772400" cy="1143000"/>
          </a:xfrm>
        </p:spPr>
        <p:txBody>
          <a:bodyPr/>
          <a:lstStyle/>
          <a:p>
            <a:r>
              <a:rPr lang="en-US">
                <a:ea typeface="ＭＳ Ｐゴシック" pitchFamily="84" charset="-128"/>
                <a:cs typeface="ＭＳ Ｐゴシック" pitchFamily="84" charset="-128"/>
              </a:rPr>
              <a:t>What I have provided for you today is the laws, rules and regulations governing the Corps’ compensatory mitigation program*</a:t>
            </a:r>
          </a:p>
        </p:txBody>
      </p:sp>
      <p:sp>
        <p:nvSpPr>
          <p:cNvPr id="72706" name="Rectangle 3"/>
          <p:cNvSpPr>
            <a:spLocks noGrp="1" noChangeArrowheads="1"/>
          </p:cNvSpPr>
          <p:nvPr>
            <p:ph type="subTitle" idx="1"/>
          </p:nvPr>
        </p:nvSpPr>
        <p:spPr>
          <a:xfrm>
            <a:off x="1371600" y="4800600"/>
            <a:ext cx="6400800" cy="1143000"/>
          </a:xfrm>
        </p:spPr>
        <p:txBody>
          <a:bodyPr/>
          <a:lstStyle/>
          <a:p>
            <a:r>
              <a:rPr lang="en-US">
                <a:ea typeface="ＭＳ Ｐゴシック" pitchFamily="84" charset="-128"/>
                <a:cs typeface="ＭＳ Ｐゴシック" pitchFamily="84" charset="-128"/>
              </a:rPr>
              <a:t>*Your experience with the Corps may differ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ctrTitle"/>
          </p:nvPr>
        </p:nvSpPr>
        <p:spPr>
          <a:xfrm>
            <a:off x="685800" y="304800"/>
            <a:ext cx="7772400" cy="1143000"/>
          </a:xfrm>
        </p:spPr>
        <p:txBody>
          <a:bodyPr/>
          <a:lstStyle/>
          <a:p>
            <a:r>
              <a:rPr lang="en-US">
                <a:ea typeface="ＭＳ Ｐゴシック" pitchFamily="84" charset="-128"/>
                <a:cs typeface="ＭＳ Ｐゴシック" pitchFamily="84" charset="-128"/>
              </a:rPr>
              <a:t>Tune in Next Time</a:t>
            </a:r>
          </a:p>
        </p:txBody>
      </p:sp>
      <p:sp>
        <p:nvSpPr>
          <p:cNvPr id="74754" name="Rectangle 3"/>
          <p:cNvSpPr>
            <a:spLocks noGrp="1" noChangeArrowheads="1"/>
          </p:cNvSpPr>
          <p:nvPr>
            <p:ph type="subTitle" idx="1"/>
          </p:nvPr>
        </p:nvSpPr>
        <p:spPr>
          <a:xfrm>
            <a:off x="1447800" y="5334000"/>
            <a:ext cx="6400800" cy="685800"/>
          </a:xfrm>
        </p:spPr>
        <p:txBody>
          <a:bodyPr/>
          <a:lstStyle/>
          <a:p>
            <a:r>
              <a:rPr lang="en-US">
                <a:ea typeface="ＭＳ Ｐゴシック" pitchFamily="84" charset="-128"/>
                <a:cs typeface="ＭＳ Ｐゴシック" pitchFamily="84" charset="-128"/>
              </a:rPr>
              <a:t>For the hero’s further adventures</a:t>
            </a:r>
          </a:p>
        </p:txBody>
      </p:sp>
      <p:pic>
        <p:nvPicPr>
          <p:cNvPr id="74755" name="Picture 4"/>
          <p:cNvPicPr>
            <a:picLocks noChangeAspect="1" noChangeArrowheads="1"/>
          </p:cNvPicPr>
          <p:nvPr/>
        </p:nvPicPr>
        <p:blipFill>
          <a:blip r:embed="rId3" cstate="print"/>
          <a:srcRect/>
          <a:stretch>
            <a:fillRect/>
          </a:stretch>
        </p:blipFill>
        <p:spPr bwMode="auto">
          <a:xfrm>
            <a:off x="2057400" y="1371600"/>
            <a:ext cx="5105400" cy="3938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Grp="1" noChangeArrowheads="1"/>
          </p:cNvSpPr>
          <p:nvPr>
            <p:ph type="body" idx="1"/>
          </p:nvPr>
        </p:nvSpPr>
        <p:spPr/>
        <p:txBody>
          <a:bodyPr/>
          <a:lstStyle/>
          <a:p>
            <a:pPr algn="ctr">
              <a:lnSpc>
                <a:spcPct val="90000"/>
              </a:lnSpc>
              <a:buFont typeface="Wingdings" pitchFamily="84" charset="2"/>
              <a:buNone/>
            </a:pPr>
            <a:endParaRPr lang="en-US" sz="2000">
              <a:latin typeface="Arial Black" pitchFamily="84" charset="0"/>
              <a:ea typeface="ＭＳ Ｐゴシック" pitchFamily="84" charset="-128"/>
              <a:cs typeface="ＭＳ Ｐゴシック" pitchFamily="84" charset="-128"/>
            </a:endParaRPr>
          </a:p>
          <a:p>
            <a:pPr algn="ctr">
              <a:lnSpc>
                <a:spcPct val="90000"/>
              </a:lnSpc>
              <a:buFont typeface="Wingdings" pitchFamily="84" charset="2"/>
              <a:buNone/>
            </a:pPr>
            <a:r>
              <a:rPr lang="en-US" sz="2000">
                <a:latin typeface="Arial Black" pitchFamily="84" charset="0"/>
                <a:ea typeface="ＭＳ Ｐゴシック" pitchFamily="84" charset="-128"/>
                <a:cs typeface="ＭＳ Ｐゴシック" pitchFamily="84" charset="-128"/>
              </a:rPr>
              <a:t>COMPENSATORY MITIGATION FOR LOSSES OF AQUATIC RESOURCES</a:t>
            </a:r>
            <a:endParaRPr lang="en-US" sz="2000">
              <a:solidFill>
                <a:srgbClr val="000000"/>
              </a:solidFill>
              <a:latin typeface="Arial Black" pitchFamily="84" charset="0"/>
              <a:ea typeface="ＭＳ Ｐゴシック" pitchFamily="84" charset="-128"/>
              <a:cs typeface="ＭＳ Ｐゴシック" pitchFamily="84" charset="-128"/>
            </a:endParaRPr>
          </a:p>
          <a:p>
            <a:pPr algn="ctr">
              <a:lnSpc>
                <a:spcPct val="90000"/>
              </a:lnSpc>
              <a:buFont typeface="Wingdings" pitchFamily="84" charset="2"/>
              <a:buNone/>
            </a:pPr>
            <a:r>
              <a:rPr lang="en-US" sz="2000">
                <a:solidFill>
                  <a:srgbClr val="000000"/>
                </a:solidFill>
                <a:latin typeface="Arial Black" pitchFamily="84" charset="0"/>
                <a:ea typeface="ＭＳ Ｐゴシック" pitchFamily="84" charset="-128"/>
                <a:cs typeface="ＭＳ Ｐゴシック" pitchFamily="84" charset="-128"/>
              </a:rPr>
              <a:t>33 CFR Part 332 </a:t>
            </a:r>
            <a:r>
              <a:rPr lang="en-US" sz="2000">
                <a:latin typeface="Arial Black" pitchFamily="84" charset="0"/>
                <a:ea typeface="ＭＳ Ｐゴシック" pitchFamily="84" charset="-128"/>
                <a:cs typeface="ＭＳ Ｐゴシック" pitchFamily="84" charset="-128"/>
              </a:rPr>
              <a:t>(U.S. Army Corps of Engineers)</a:t>
            </a:r>
            <a:endParaRPr lang="en-US" sz="2000">
              <a:solidFill>
                <a:srgbClr val="000000"/>
              </a:solidFill>
              <a:latin typeface="Arial Black" pitchFamily="84" charset="0"/>
              <a:ea typeface="ＭＳ Ｐゴシック" pitchFamily="84" charset="-128"/>
              <a:cs typeface="ＭＳ Ｐゴシック" pitchFamily="84" charset="-128"/>
            </a:endParaRPr>
          </a:p>
          <a:p>
            <a:pPr algn="ctr">
              <a:lnSpc>
                <a:spcPct val="90000"/>
              </a:lnSpc>
              <a:buFont typeface="Wingdings" pitchFamily="84" charset="2"/>
              <a:buNone/>
            </a:pPr>
            <a:r>
              <a:rPr lang="en-US" sz="2000">
                <a:solidFill>
                  <a:srgbClr val="000000"/>
                </a:solidFill>
                <a:latin typeface="Arial Black" pitchFamily="84" charset="0"/>
                <a:ea typeface="ＭＳ Ｐゴシック" pitchFamily="84" charset="-128"/>
                <a:cs typeface="ＭＳ Ｐゴシック" pitchFamily="84" charset="-128"/>
              </a:rPr>
              <a:t>40 CFR Part 230 (Environmental Protection Agency) </a:t>
            </a:r>
          </a:p>
          <a:p>
            <a:pPr algn="ctr">
              <a:lnSpc>
                <a:spcPct val="90000"/>
              </a:lnSpc>
              <a:buFont typeface="Wingdings" pitchFamily="84" charset="2"/>
              <a:buNone/>
            </a:pPr>
            <a:endParaRPr lang="en-US" sz="2000">
              <a:solidFill>
                <a:srgbClr val="000000"/>
              </a:solidFill>
              <a:latin typeface="Arial Black" pitchFamily="84" charset="0"/>
              <a:ea typeface="ＭＳ Ｐゴシック" pitchFamily="84" charset="-128"/>
              <a:cs typeface="ＭＳ Ｐゴシック" pitchFamily="84" charset="-128"/>
            </a:endParaRPr>
          </a:p>
          <a:p>
            <a:pPr algn="ctr">
              <a:lnSpc>
                <a:spcPct val="90000"/>
              </a:lnSpc>
              <a:buFont typeface="Wingdings" pitchFamily="84" charset="2"/>
              <a:buNone/>
            </a:pPr>
            <a:r>
              <a:rPr lang="en-US" sz="2000">
                <a:solidFill>
                  <a:srgbClr val="000000"/>
                </a:solidFill>
                <a:latin typeface="Arial Black" pitchFamily="84" charset="0"/>
                <a:ea typeface="ＭＳ Ｐゴシック" pitchFamily="84" charset="-128"/>
                <a:cs typeface="ＭＳ Ｐゴシック" pitchFamily="84" charset="-128"/>
              </a:rPr>
              <a:t>&amp; </a:t>
            </a:r>
          </a:p>
          <a:p>
            <a:pPr algn="ctr">
              <a:lnSpc>
                <a:spcPct val="90000"/>
              </a:lnSpc>
              <a:buFont typeface="Wingdings" pitchFamily="84" charset="2"/>
              <a:buNone/>
            </a:pPr>
            <a:endParaRPr lang="en-US" sz="2000">
              <a:solidFill>
                <a:srgbClr val="000000"/>
              </a:solidFill>
              <a:latin typeface="Arial Black" pitchFamily="84" charset="0"/>
              <a:ea typeface="ＭＳ Ｐゴシック" pitchFamily="84" charset="-128"/>
              <a:cs typeface="ＭＳ Ｐゴシック" pitchFamily="84" charset="-128"/>
            </a:endParaRPr>
          </a:p>
          <a:p>
            <a:pPr algn="ctr">
              <a:lnSpc>
                <a:spcPct val="90000"/>
              </a:lnSpc>
              <a:buFont typeface="Wingdings" pitchFamily="84" charset="2"/>
              <a:buNone/>
            </a:pPr>
            <a:r>
              <a:rPr lang="en-US" sz="2000">
                <a:solidFill>
                  <a:srgbClr val="000000"/>
                </a:solidFill>
                <a:latin typeface="Arial Black" pitchFamily="84" charset="0"/>
                <a:ea typeface="ＭＳ Ｐゴシック" pitchFamily="84" charset="-128"/>
                <a:cs typeface="ＭＳ Ｐゴシック" pitchFamily="84" charset="-128"/>
              </a:rPr>
              <a:t>Regulatory Guidance Letter 08-03 - </a:t>
            </a:r>
            <a:r>
              <a:rPr lang="en-US" sz="2000">
                <a:latin typeface="Arial Black" pitchFamily="84" charset="0"/>
                <a:ea typeface="ＭＳ Ｐゴシック" pitchFamily="84" charset="-128"/>
                <a:cs typeface="ＭＳ Ｐゴシック" pitchFamily="84" charset="-128"/>
              </a:rPr>
              <a:t>Minimum Monitoring Requirements for Compensatory Mitigation Projects Involving the Restoration, Establishment, and/or Enhancement of Aquatic Resources.</a:t>
            </a:r>
            <a:endParaRPr lang="en-US" sz="2000">
              <a:solidFill>
                <a:srgbClr val="000000"/>
              </a:solidFill>
              <a:latin typeface="Arial Black" pitchFamily="84" charset="0"/>
              <a:ea typeface="ＭＳ Ｐゴシック" pitchFamily="84" charset="-128"/>
              <a:cs typeface="ＭＳ Ｐゴシック" pitchFamily="84" charset="-128"/>
            </a:endParaRPr>
          </a:p>
          <a:p>
            <a:pPr algn="ctr">
              <a:lnSpc>
                <a:spcPct val="90000"/>
              </a:lnSpc>
              <a:buFont typeface="Wingdings" pitchFamily="84" charset="2"/>
              <a:buNone/>
            </a:pPr>
            <a:endParaRPr lang="en-US" sz="2000">
              <a:solidFill>
                <a:srgbClr val="000000"/>
              </a:solidFill>
              <a:latin typeface="Arial Black" pitchFamily="84" charset="0"/>
              <a:ea typeface="ＭＳ Ｐゴシック" pitchFamily="84" charset="-128"/>
              <a:cs typeface="ＭＳ Ｐゴシック" pitchFamily="84" charset="-128"/>
            </a:endParaRPr>
          </a:p>
          <a:p>
            <a:pPr algn="ctr">
              <a:lnSpc>
                <a:spcPct val="90000"/>
              </a:lnSpc>
              <a:buFont typeface="Wingdings" pitchFamily="84" charset="2"/>
              <a:buNone/>
            </a:pPr>
            <a:endParaRPr lang="en-US" sz="2000">
              <a:latin typeface="Arial Black" pitchFamily="84" charset="0"/>
              <a:ea typeface="ＭＳ Ｐゴシック" pitchFamily="84" charset="-128"/>
              <a:cs typeface="ＭＳ Ｐゴシック" pitchFamily="84" charset="-128"/>
            </a:endParaRPr>
          </a:p>
        </p:txBody>
      </p:sp>
      <p:pic>
        <p:nvPicPr>
          <p:cNvPr id="30722" name="Picture 4"/>
          <p:cNvPicPr>
            <a:picLocks noChangeAspect="1" noChangeArrowheads="1"/>
          </p:cNvPicPr>
          <p:nvPr/>
        </p:nvPicPr>
        <p:blipFill>
          <a:blip r:embed="rId3" cstate="print"/>
          <a:srcRect l="27640" t="3572" r="50139" b="7285"/>
          <a:stretch>
            <a:fillRect/>
          </a:stretch>
        </p:blipFill>
        <p:spPr bwMode="auto">
          <a:xfrm rot="5400000">
            <a:off x="4106068" y="-1820068"/>
            <a:ext cx="1084263"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en-US">
                <a:ea typeface="ＭＳ Ｐゴシック" pitchFamily="84" charset="-128"/>
                <a:cs typeface="ＭＳ Ｐゴシック" pitchFamily="84" charset="-128"/>
              </a:rPr>
              <a:t>Oh, and 33 CFR 325 too…</a:t>
            </a:r>
          </a:p>
        </p:txBody>
      </p:sp>
      <p:sp>
        <p:nvSpPr>
          <p:cNvPr id="32770" name="Rectangle 3"/>
          <p:cNvSpPr>
            <a:spLocks noGrp="1" noChangeArrowheads="1"/>
          </p:cNvSpPr>
          <p:nvPr>
            <p:ph type="body" idx="1"/>
          </p:nvPr>
        </p:nvSpPr>
        <p:spPr/>
        <p:txBody>
          <a:bodyPr/>
          <a:lstStyle/>
          <a:p>
            <a:r>
              <a:rPr lang="en-US" sz="1400">
                <a:latin typeface="Arial Black" pitchFamily="84" charset="0"/>
                <a:ea typeface="ＭＳ Ｐゴシック" pitchFamily="84" charset="-128"/>
                <a:cs typeface="ＭＳ Ｐゴシック" pitchFamily="84" charset="-128"/>
              </a:rPr>
              <a:t>This is the section that describes how to apply for a permit.</a:t>
            </a:r>
          </a:p>
          <a:p>
            <a:endParaRPr lang="en-US" sz="1400">
              <a:latin typeface="Arial Black" pitchFamily="84" charset="0"/>
              <a:ea typeface="ＭＳ Ｐゴシック" pitchFamily="84" charset="-128"/>
              <a:cs typeface="ＭＳ Ｐゴシック" pitchFamily="84" charset="-128"/>
            </a:endParaRPr>
          </a:p>
          <a:p>
            <a:r>
              <a:rPr lang="en-US" sz="1400">
                <a:latin typeface="Arial Black" pitchFamily="84" charset="0"/>
                <a:ea typeface="ＭＳ Ｐゴシック" pitchFamily="84" charset="-128"/>
                <a:cs typeface="ＭＳ Ｐゴシック" pitchFamily="84" charset="-128"/>
              </a:rPr>
              <a:t>Amend 325.1 by redesignating paragraphs (d)(7), (d)(8), and (d)(9) as paragraphs (d)(8), (d)(9), and (d)(10), respectively, and adding new paragraph(d)(7) as follows:</a:t>
            </a:r>
          </a:p>
          <a:p>
            <a:endParaRPr lang="en-US" sz="1400">
              <a:latin typeface="Arial Black" pitchFamily="84" charset="0"/>
              <a:ea typeface="ＭＳ Ｐゴシック" pitchFamily="84" charset="-128"/>
              <a:cs typeface="ＭＳ Ｐゴシック" pitchFamily="84" charset="-128"/>
            </a:endParaRPr>
          </a:p>
          <a:p>
            <a:r>
              <a:rPr lang="en-US" sz="1400">
                <a:latin typeface="Arial Black" pitchFamily="84" charset="0"/>
                <a:ea typeface="ＭＳ Ｐゴシック" pitchFamily="84" charset="-128"/>
                <a:cs typeface="ＭＳ Ｐゴシック" pitchFamily="84" charset="-128"/>
              </a:rPr>
              <a:t>For activities involving discharges of dredged or fill material into waters of the United States, the application must include a statement describing how impacts to waters of the United States are to be avoided and minimized. The application must also include either a statement describing how impacts to waters of the United States are to be compensated for or a statement explaining why compensatory mitigation should not be required for the proposed impacts</a:t>
            </a:r>
          </a:p>
          <a:p>
            <a:endParaRPr lang="en-US" sz="1400">
              <a:latin typeface="Arial Black" pitchFamily="84" charset="0"/>
              <a:ea typeface="ＭＳ Ｐゴシック" pitchFamily="84" charset="-128"/>
              <a:cs typeface="ＭＳ Ｐゴシック" pitchFamily="84" charset="-128"/>
            </a:endParaRPr>
          </a:p>
          <a:p>
            <a:r>
              <a:rPr lang="en-US" sz="1400">
                <a:latin typeface="Arial Black" pitchFamily="84" charset="0"/>
                <a:ea typeface="ＭＳ Ｐゴシック" pitchFamily="84" charset="-128"/>
                <a:cs typeface="ＭＳ Ｐゴシック" pitchFamily="84" charset="-128"/>
              </a:rPr>
              <a:t>The application is considered incomplete without this information and the permit will not be processed until this is information is provided.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US">
                <a:ea typeface="ＭＳ Ｐゴシック" pitchFamily="84" charset="-128"/>
                <a:cs typeface="ＭＳ Ｐゴシック" pitchFamily="84" charset="-128"/>
              </a:rPr>
              <a:t>What Did the New Rule Replace?</a:t>
            </a:r>
          </a:p>
        </p:txBody>
      </p:sp>
      <p:sp>
        <p:nvSpPr>
          <p:cNvPr id="34818" name="Rectangle 3"/>
          <p:cNvSpPr>
            <a:spLocks noGrp="1" noChangeArrowheads="1"/>
          </p:cNvSpPr>
          <p:nvPr>
            <p:ph type="body" idx="1"/>
          </p:nvPr>
        </p:nvSpPr>
        <p:spPr/>
        <p:txBody>
          <a:bodyPr/>
          <a:lstStyle/>
          <a:p>
            <a:pPr marL="533400" indent="-533400">
              <a:lnSpc>
                <a:spcPct val="90000"/>
              </a:lnSpc>
              <a:buFont typeface="Arial" pitchFamily="84" charset="0"/>
              <a:buAutoNum type="arabicPeriod"/>
            </a:pPr>
            <a:r>
              <a:rPr lang="en-US" sz="1400">
                <a:latin typeface="Arial Black" pitchFamily="84" charset="0"/>
                <a:ea typeface="ＭＳ Ｐゴシック" pitchFamily="84" charset="-128"/>
                <a:cs typeface="ＭＳ Ｐゴシック" pitchFamily="84" charset="-128"/>
              </a:rPr>
              <a:t>1995 Federal Guidance for the Establishment, Use, and Operation of Mitigation Bank</a:t>
            </a:r>
          </a:p>
          <a:p>
            <a:pPr marL="533400" indent="-533400">
              <a:lnSpc>
                <a:spcPct val="90000"/>
              </a:lnSpc>
              <a:buFont typeface="Arial" pitchFamily="84" charset="0"/>
              <a:buAutoNum type="arabicPeriod"/>
            </a:pPr>
            <a:endParaRPr lang="en-US" sz="1400">
              <a:latin typeface="Arial Black" pitchFamily="84" charset="0"/>
              <a:ea typeface="ＭＳ Ｐゴシック" pitchFamily="84" charset="-128"/>
              <a:cs typeface="ＭＳ Ｐゴシック" pitchFamily="84" charset="-128"/>
            </a:endParaRPr>
          </a:p>
          <a:p>
            <a:pPr marL="533400" indent="-533400">
              <a:lnSpc>
                <a:spcPct val="90000"/>
              </a:lnSpc>
              <a:buFont typeface="Arial" pitchFamily="84" charset="0"/>
              <a:buAutoNum type="arabicPeriod"/>
            </a:pPr>
            <a:r>
              <a:rPr lang="en-US" sz="1400">
                <a:latin typeface="Arial Black" pitchFamily="84" charset="0"/>
                <a:ea typeface="ＭＳ Ｐゴシック" pitchFamily="84" charset="-128"/>
                <a:cs typeface="ＭＳ Ｐゴシック" pitchFamily="84" charset="-128"/>
              </a:rPr>
              <a:t>2000 Federal Guidance on the Use of In-Lieu Fee Arrangements for Compensatory Mitigation Under Section 404 of the Clean Water Act and Section 10 of the Rivers and Harbors Act</a:t>
            </a:r>
          </a:p>
          <a:p>
            <a:pPr marL="533400" indent="-533400">
              <a:lnSpc>
                <a:spcPct val="90000"/>
              </a:lnSpc>
              <a:buFont typeface="Arial" pitchFamily="84" charset="0"/>
              <a:buAutoNum type="arabicPeriod"/>
            </a:pPr>
            <a:endParaRPr lang="en-US" sz="1400">
              <a:latin typeface="Arial Black" pitchFamily="84" charset="0"/>
              <a:ea typeface="ＭＳ Ｐゴシック" pitchFamily="84" charset="-128"/>
              <a:cs typeface="ＭＳ Ｐゴシック" pitchFamily="84" charset="-128"/>
            </a:endParaRPr>
          </a:p>
          <a:p>
            <a:pPr marL="533400" indent="-533400">
              <a:lnSpc>
                <a:spcPct val="90000"/>
              </a:lnSpc>
              <a:buFont typeface="Arial" pitchFamily="84" charset="0"/>
              <a:buAutoNum type="arabicPeriod"/>
            </a:pPr>
            <a:r>
              <a:rPr lang="en-US" sz="1400">
                <a:latin typeface="Arial Black" pitchFamily="84" charset="0"/>
                <a:ea typeface="ＭＳ Ｐゴシック" pitchFamily="84" charset="-128"/>
                <a:cs typeface="ＭＳ Ｐゴシック" pitchFamily="84" charset="-128"/>
              </a:rPr>
              <a:t>Regulatory Guidance Letter 02-02, Guidance on Compensatory Mitigation Projects for Aquatic Resource Impacts Under the Corps Regulatory Program Pursuant to Section 404 of the Clean Water Act and Section 10 of the Rivers and Harbors Act of 1899</a:t>
            </a:r>
          </a:p>
          <a:p>
            <a:pPr marL="533400" indent="-533400">
              <a:lnSpc>
                <a:spcPct val="90000"/>
              </a:lnSpc>
              <a:buFont typeface="Arial" pitchFamily="84" charset="0"/>
              <a:buAutoNum type="arabicPeriod"/>
            </a:pPr>
            <a:endParaRPr lang="en-US" sz="1400">
              <a:latin typeface="Arial Black" pitchFamily="84" charset="0"/>
              <a:ea typeface="ＭＳ Ｐゴシック" pitchFamily="84" charset="-128"/>
              <a:cs typeface="ＭＳ Ｐゴシック" pitchFamily="84" charset="-128"/>
            </a:endParaRPr>
          </a:p>
          <a:p>
            <a:pPr marL="533400" indent="-533400">
              <a:lnSpc>
                <a:spcPct val="90000"/>
              </a:lnSpc>
              <a:buFont typeface="Arial" pitchFamily="84" charset="0"/>
              <a:buAutoNum type="arabicPeriod"/>
            </a:pPr>
            <a:r>
              <a:rPr lang="en-US" sz="1400">
                <a:latin typeface="Arial Black" pitchFamily="84" charset="0"/>
                <a:ea typeface="ＭＳ Ｐゴシック" pitchFamily="84" charset="-128"/>
                <a:cs typeface="ＭＳ Ｐゴシック" pitchFamily="84" charset="-128"/>
              </a:rPr>
              <a:t>The provisions relating to the amount, type, and location of compensatory mitigation projects, including the use of preservation, in the February 6, 1990, Memorandum of Agreement (MOA) between the Department of the Army and the Environmental Protection Agency on the Determination of Mitigation Under the Clean Water Act Section 404(b)(1) Guidelines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en-US">
                <a:ea typeface="ＭＳ Ｐゴシック" pitchFamily="84" charset="-128"/>
                <a:cs typeface="ＭＳ Ｐゴシック" pitchFamily="84" charset="-128"/>
              </a:rPr>
              <a:t>What The Rule Didn’t Change</a:t>
            </a:r>
          </a:p>
        </p:txBody>
      </p:sp>
      <p:sp>
        <p:nvSpPr>
          <p:cNvPr id="36866" name="Rectangle 3"/>
          <p:cNvSpPr>
            <a:spLocks noGrp="1" noChangeArrowheads="1"/>
          </p:cNvSpPr>
          <p:nvPr>
            <p:ph type="body" idx="1"/>
          </p:nvPr>
        </p:nvSpPr>
        <p:spPr/>
        <p:txBody>
          <a:bodyPr/>
          <a:lstStyle/>
          <a:p>
            <a:pPr>
              <a:lnSpc>
                <a:spcPct val="90000"/>
              </a:lnSpc>
            </a:pPr>
            <a:r>
              <a:rPr lang="en-US" sz="2400">
                <a:latin typeface="Arial Black" pitchFamily="84" charset="0"/>
                <a:ea typeface="ＭＳ Ｐゴシック" pitchFamily="84" charset="-128"/>
                <a:cs typeface="ＭＳ Ｐゴシック" pitchFamily="84" charset="-128"/>
              </a:rPr>
              <a:t>Mitigation Sequencing required in the 404(b)(1) Guideline:</a:t>
            </a:r>
            <a:r>
              <a:rPr lang="en-US" sz="2000">
                <a:latin typeface="Arial Black" pitchFamily="84" charset="0"/>
                <a:ea typeface="ＭＳ Ｐゴシック" pitchFamily="84" charset="-128"/>
                <a:cs typeface="ＭＳ Ｐゴシック" pitchFamily="84" charset="-128"/>
              </a:rPr>
              <a:t> </a:t>
            </a:r>
          </a:p>
          <a:p>
            <a:pPr lvl="1">
              <a:lnSpc>
                <a:spcPct val="90000"/>
              </a:lnSpc>
            </a:pPr>
            <a:r>
              <a:rPr lang="en-US" sz="2000">
                <a:latin typeface="Arial Black" pitchFamily="84" charset="0"/>
              </a:rPr>
              <a:t>avoidance, minimization </a:t>
            </a:r>
            <a:r>
              <a:rPr lang="en-US" sz="2000" i="1">
                <a:latin typeface="Arial Black" pitchFamily="84" charset="0"/>
              </a:rPr>
              <a:t>then</a:t>
            </a:r>
            <a:r>
              <a:rPr lang="en-US" sz="2000">
                <a:latin typeface="Arial Black" pitchFamily="84" charset="0"/>
              </a:rPr>
              <a:t> compensation</a:t>
            </a:r>
          </a:p>
          <a:p>
            <a:pPr>
              <a:lnSpc>
                <a:spcPct val="90000"/>
              </a:lnSpc>
            </a:pPr>
            <a:r>
              <a:rPr lang="en-US" sz="2400">
                <a:latin typeface="Arial Black" pitchFamily="84" charset="0"/>
                <a:ea typeface="ＭＳ Ｐゴシック" pitchFamily="84" charset="-128"/>
                <a:cs typeface="ＭＳ Ｐゴシック" pitchFamily="84" charset="-128"/>
              </a:rPr>
              <a:t>General Mitigation Policy found in 33 CFR 320.4(r)</a:t>
            </a:r>
            <a:endParaRPr lang="en-US" sz="2000">
              <a:latin typeface="Arial Black" pitchFamily="84" charset="0"/>
              <a:ea typeface="ＭＳ Ｐゴシック" pitchFamily="84" charset="-128"/>
              <a:cs typeface="ＭＳ Ｐゴシック" pitchFamily="84" charset="-128"/>
            </a:endParaRPr>
          </a:p>
          <a:p>
            <a:pPr lvl="1">
              <a:lnSpc>
                <a:spcPct val="90000"/>
              </a:lnSpc>
            </a:pPr>
            <a:r>
              <a:rPr lang="en-US" sz="2000">
                <a:latin typeface="Arial Black" pitchFamily="84" charset="0"/>
              </a:rPr>
              <a:t>project modification, 404(b)(1) sequencing and public interest review concerns</a:t>
            </a:r>
          </a:p>
          <a:p>
            <a:pPr>
              <a:lnSpc>
                <a:spcPct val="90000"/>
              </a:lnSpc>
            </a:pPr>
            <a:r>
              <a:rPr lang="en-US" sz="2400">
                <a:latin typeface="Arial Black" pitchFamily="84" charset="0"/>
                <a:ea typeface="ＭＳ Ｐゴシック" pitchFamily="84" charset="-128"/>
                <a:cs typeface="ＭＳ Ｐゴシック" pitchFamily="84" charset="-128"/>
              </a:rPr>
              <a:t>Jurisdiction</a:t>
            </a:r>
            <a:endParaRPr lang="en-US" sz="2000">
              <a:latin typeface="Arial Black" pitchFamily="84" charset="0"/>
              <a:ea typeface="ＭＳ Ｐゴシック" pitchFamily="84" charset="-128"/>
              <a:cs typeface="ＭＳ Ｐゴシック" pitchFamily="84" charset="-128"/>
            </a:endParaRPr>
          </a:p>
          <a:p>
            <a:pPr lvl="1">
              <a:lnSpc>
                <a:spcPct val="90000"/>
              </a:lnSpc>
            </a:pPr>
            <a:r>
              <a:rPr lang="en-US" sz="2000">
                <a:latin typeface="Arial Black" pitchFamily="84" charset="0"/>
              </a:rPr>
              <a:t>Jurisdiction changes so much I wanted to make sure you knew this new rule didn’t change jurisdiction </a:t>
            </a:r>
          </a:p>
          <a:p>
            <a:pPr lvl="1">
              <a:lnSpc>
                <a:spcPct val="90000"/>
              </a:lnSpc>
            </a:pPr>
            <a:endParaRPr lang="en-US" sz="2000">
              <a:latin typeface="Arial Black" pitchFamily="84" charset="0"/>
            </a:endParaRPr>
          </a:p>
          <a:p>
            <a:pPr lvl="1">
              <a:lnSpc>
                <a:spcPct val="90000"/>
              </a:lnSpc>
            </a:pPr>
            <a:endParaRPr lang="en-US" sz="2000">
              <a:latin typeface="Arial Black" pitchFamily="8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r>
              <a:rPr lang="en-US">
                <a:ea typeface="ＭＳ Ｐゴシック" pitchFamily="84" charset="-128"/>
                <a:cs typeface="ＭＳ Ｐゴシック" pitchFamily="84" charset="-128"/>
              </a:rPr>
              <a:t>What is in the New Rule?</a:t>
            </a:r>
          </a:p>
        </p:txBody>
      </p:sp>
      <p:sp>
        <p:nvSpPr>
          <p:cNvPr id="38914" name="Rectangle 3"/>
          <p:cNvSpPr>
            <a:spLocks noGrp="1" noChangeArrowheads="1"/>
          </p:cNvSpPr>
          <p:nvPr>
            <p:ph type="body" idx="1"/>
          </p:nvPr>
        </p:nvSpPr>
        <p:spPr/>
        <p:txBody>
          <a:bodyPr/>
          <a:lstStyle/>
          <a:p>
            <a:r>
              <a:rPr lang="en-US">
                <a:ea typeface="ＭＳ Ｐゴシック" pitchFamily="84" charset="-128"/>
                <a:cs typeface="ＭＳ Ｐゴシック" pitchFamily="84" charset="-128"/>
              </a:rPr>
              <a:t>53 Definitions</a:t>
            </a:r>
          </a:p>
          <a:p>
            <a:r>
              <a:rPr lang="en-US">
                <a:ea typeface="ＭＳ Ｐゴシック" pitchFamily="84" charset="-128"/>
                <a:cs typeface="ＭＳ Ｐゴシック" pitchFamily="84" charset="-128"/>
              </a:rPr>
              <a:t>Watershed Approach</a:t>
            </a:r>
            <a:endParaRPr lang="en-US">
              <a:latin typeface="Tahoma" pitchFamily="84" charset="0"/>
              <a:ea typeface="ＭＳ Ｐゴシック" pitchFamily="84" charset="-128"/>
              <a:cs typeface="ＭＳ Ｐゴシック" pitchFamily="84" charset="-128"/>
            </a:endParaRPr>
          </a:p>
          <a:p>
            <a:r>
              <a:rPr lang="en-US">
                <a:latin typeface="Tahoma" pitchFamily="84" charset="0"/>
                <a:ea typeface="ＭＳ Ｐゴシック" pitchFamily="84" charset="-128"/>
                <a:cs typeface="ＭＳ Ｐゴシック" pitchFamily="84" charset="-128"/>
              </a:rPr>
              <a:t>Preference Hierarchy</a:t>
            </a:r>
          </a:p>
          <a:p>
            <a:r>
              <a:rPr lang="en-US">
                <a:latin typeface="Tahoma" pitchFamily="84" charset="0"/>
                <a:ea typeface="ＭＳ Ｐゴシック" pitchFamily="84" charset="-128"/>
                <a:cs typeface="ＭＳ Ｐゴシック" pitchFamily="84" charset="-128"/>
              </a:rPr>
              <a:t>Mitigation Plan Requirements</a:t>
            </a:r>
          </a:p>
          <a:p>
            <a:r>
              <a:rPr lang="en-US">
                <a:latin typeface="Tahoma" pitchFamily="84" charset="0"/>
                <a:ea typeface="ＭＳ Ｐゴシック" pitchFamily="84" charset="-128"/>
                <a:cs typeface="ＭＳ Ｐゴシック" pitchFamily="84" charset="-128"/>
              </a:rPr>
              <a:t>Mitigation Bank and In-lieu Fee Approval Process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en-US" sz="4000" dirty="0">
                <a:ea typeface="ＭＳ Ｐゴシック" pitchFamily="84" charset="-128"/>
                <a:cs typeface="ＭＳ Ｐゴシック" pitchFamily="84" charset="-128"/>
              </a:rPr>
              <a:t>Important New \de-</a:t>
            </a:r>
            <a:r>
              <a:rPr lang="en-US" sz="4000" dirty="0" err="1">
                <a:ea typeface="ＭＳ Ｐゴシック" pitchFamily="84" charset="-128"/>
                <a:cs typeface="ＭＳ Ｐゴシック" pitchFamily="84" charset="-128"/>
              </a:rPr>
              <a:t>fə</a:t>
            </a:r>
            <a:r>
              <a:rPr lang="en-US" sz="4000" dirty="0">
                <a:ea typeface="ＭＳ Ｐゴシック" pitchFamily="84" charset="-128"/>
                <a:cs typeface="ＭＳ Ｐゴシック" pitchFamily="84" charset="-128"/>
              </a:rPr>
              <a:t>-</a:t>
            </a:r>
            <a:r>
              <a:rPr lang="en-US" sz="4000" dirty="0">
                <a:latin typeface="Lucida Grande" pitchFamily="84" charset="0"/>
                <a:ea typeface="ＭＳ Ｐゴシック" pitchFamily="84" charset="-128"/>
                <a:cs typeface="ＭＳ Ｐゴシック" pitchFamily="84" charset="-128"/>
              </a:rPr>
              <a:t>ˈ</a:t>
            </a:r>
            <a:r>
              <a:rPr lang="en-US" sz="4000" dirty="0" err="1">
                <a:ea typeface="ＭＳ Ｐゴシック" pitchFamily="84" charset="-128"/>
                <a:cs typeface="ＭＳ Ｐゴシック" pitchFamily="84" charset="-128"/>
              </a:rPr>
              <a:t>ni-shəns</a:t>
            </a:r>
            <a:r>
              <a:rPr lang="en-US" sz="4000" dirty="0">
                <a:ea typeface="ＭＳ Ｐゴシック" pitchFamily="84" charset="-128"/>
                <a:cs typeface="ＭＳ Ｐゴシック" pitchFamily="84" charset="-128"/>
              </a:rPr>
              <a:t>\</a:t>
            </a:r>
          </a:p>
        </p:txBody>
      </p:sp>
      <p:sp>
        <p:nvSpPr>
          <p:cNvPr id="40962" name="Rectangle 3"/>
          <p:cNvSpPr>
            <a:spLocks noGrp="1" noChangeArrowheads="1"/>
          </p:cNvSpPr>
          <p:nvPr>
            <p:ph type="body" idx="1"/>
          </p:nvPr>
        </p:nvSpPr>
        <p:spPr/>
        <p:txBody>
          <a:bodyPr/>
          <a:lstStyle/>
          <a:p>
            <a:pPr>
              <a:lnSpc>
                <a:spcPct val="90000"/>
              </a:lnSpc>
            </a:pPr>
            <a:r>
              <a:rPr lang="en-US" sz="1800" b="1" i="1" dirty="0">
                <a:ea typeface="ＭＳ Ｐゴシック" pitchFamily="84" charset="-128"/>
                <a:cs typeface="ＭＳ Ｐゴシック" pitchFamily="84" charset="-128"/>
              </a:rPr>
              <a:t>Enhancement</a:t>
            </a:r>
            <a:r>
              <a:rPr lang="en-US" sz="1800" i="1" dirty="0">
                <a:ea typeface="ＭＳ Ｐゴシック" pitchFamily="84" charset="-128"/>
                <a:cs typeface="ＭＳ Ｐゴシック" pitchFamily="84" charset="-128"/>
              </a:rPr>
              <a:t> </a:t>
            </a:r>
            <a:r>
              <a:rPr lang="en-US" sz="1800" dirty="0">
                <a:ea typeface="ＭＳ Ｐゴシック" pitchFamily="84" charset="-128"/>
                <a:cs typeface="ＭＳ Ｐゴシック" pitchFamily="84" charset="-128"/>
              </a:rPr>
              <a:t>means the manipulation of the physical, chemical, or biological characteristics of an aquatic resource to heighten, intensify, or improve a specific aquatic resource function(s). </a:t>
            </a:r>
            <a:r>
              <a:rPr lang="en-US" sz="1800" u="sng" dirty="0">
                <a:ea typeface="ＭＳ Ｐゴシック" pitchFamily="84" charset="-128"/>
                <a:cs typeface="ＭＳ Ｐゴシック" pitchFamily="84" charset="-128"/>
              </a:rPr>
              <a:t>Enhancement results in the gain of selected aquatic resource function(s), but may also lead to a decline in other aquatic resource function(s).</a:t>
            </a:r>
            <a:r>
              <a:rPr lang="en-US" sz="1800" dirty="0">
                <a:ea typeface="ＭＳ Ｐゴシック" pitchFamily="84" charset="-128"/>
                <a:cs typeface="ＭＳ Ｐゴシック" pitchFamily="84" charset="-128"/>
              </a:rPr>
              <a:t> </a:t>
            </a:r>
            <a:r>
              <a:rPr lang="en-US" sz="1800" u="sng" dirty="0">
                <a:ea typeface="ＭＳ Ｐゴシック" pitchFamily="84" charset="-128"/>
                <a:cs typeface="ＭＳ Ｐゴシック" pitchFamily="84" charset="-128"/>
              </a:rPr>
              <a:t>Enhancement does not result in a gain in aquatic resource area. </a:t>
            </a:r>
          </a:p>
          <a:p>
            <a:pPr>
              <a:lnSpc>
                <a:spcPct val="90000"/>
              </a:lnSpc>
            </a:pPr>
            <a:r>
              <a:rPr lang="en-US" sz="1800" b="1" i="1" dirty="0">
                <a:ea typeface="ＭＳ Ｐゴシック" pitchFamily="84" charset="-128"/>
                <a:cs typeface="ＭＳ Ｐゴシック" pitchFamily="84" charset="-128"/>
              </a:rPr>
              <a:t>Establishment</a:t>
            </a:r>
            <a:r>
              <a:rPr lang="en-US" sz="1800" i="1" dirty="0">
                <a:ea typeface="ＭＳ Ｐゴシック" pitchFamily="84" charset="-128"/>
                <a:cs typeface="ＭＳ Ｐゴシック" pitchFamily="84" charset="-128"/>
              </a:rPr>
              <a:t> </a:t>
            </a:r>
            <a:r>
              <a:rPr lang="en-US" sz="1800" dirty="0">
                <a:ea typeface="ＭＳ Ｐゴシック" pitchFamily="84" charset="-128"/>
                <a:cs typeface="ＭＳ Ｐゴシック" pitchFamily="84" charset="-128"/>
              </a:rPr>
              <a:t>(creation) means the manipulation of the physical, chemical, or biological characteristics present to </a:t>
            </a:r>
            <a:r>
              <a:rPr lang="en-US" sz="1800" u="sng" dirty="0">
                <a:ea typeface="ＭＳ Ｐゴシック" pitchFamily="84" charset="-128"/>
                <a:cs typeface="ＭＳ Ｐゴシック" pitchFamily="84" charset="-128"/>
              </a:rPr>
              <a:t>develop an aquatic resource that did not previously exist at an upland site</a:t>
            </a:r>
            <a:r>
              <a:rPr lang="en-US" sz="1800" dirty="0">
                <a:ea typeface="ＭＳ Ｐゴシック" pitchFamily="84" charset="-128"/>
                <a:cs typeface="ＭＳ Ｐゴシック" pitchFamily="84" charset="-128"/>
              </a:rPr>
              <a:t>. </a:t>
            </a:r>
            <a:r>
              <a:rPr lang="en-US" sz="1800" u="sng" dirty="0">
                <a:ea typeface="ＭＳ Ｐゴシック" pitchFamily="84" charset="-128"/>
                <a:cs typeface="ＭＳ Ｐゴシック" pitchFamily="84" charset="-128"/>
              </a:rPr>
              <a:t>Establishment results in a gain in aquatic resource area and functions.</a:t>
            </a:r>
            <a:r>
              <a:rPr lang="en-US" sz="1800" dirty="0">
                <a:ea typeface="ＭＳ Ｐゴシック" pitchFamily="84" charset="-128"/>
                <a:cs typeface="ＭＳ Ｐゴシック" pitchFamily="84" charset="-128"/>
              </a:rPr>
              <a:t> </a:t>
            </a:r>
            <a:endParaRPr lang="en-US" sz="1800" b="1" i="1" dirty="0">
              <a:ea typeface="ＭＳ Ｐゴシック" pitchFamily="84" charset="-128"/>
              <a:cs typeface="ＭＳ Ｐゴシック" pitchFamily="84" charset="-128"/>
            </a:endParaRPr>
          </a:p>
          <a:p>
            <a:pPr>
              <a:lnSpc>
                <a:spcPct val="90000"/>
              </a:lnSpc>
            </a:pPr>
            <a:r>
              <a:rPr lang="en-US" sz="1800" b="1" i="1" dirty="0">
                <a:ea typeface="ＭＳ Ｐゴシック" pitchFamily="84" charset="-128"/>
                <a:cs typeface="ＭＳ Ｐゴシック" pitchFamily="84" charset="-128"/>
              </a:rPr>
              <a:t>Preservation</a:t>
            </a:r>
            <a:r>
              <a:rPr lang="en-US" sz="1800" i="1" dirty="0">
                <a:ea typeface="ＭＳ Ｐゴシック" pitchFamily="84" charset="-128"/>
                <a:cs typeface="ＭＳ Ｐゴシック" pitchFamily="84" charset="-128"/>
              </a:rPr>
              <a:t> </a:t>
            </a:r>
            <a:r>
              <a:rPr lang="en-US" sz="1800" dirty="0">
                <a:ea typeface="ＭＳ Ｐゴシック" pitchFamily="84" charset="-128"/>
                <a:cs typeface="ＭＳ Ｐゴシック" pitchFamily="84" charset="-128"/>
              </a:rPr>
              <a:t>means the </a:t>
            </a:r>
            <a:r>
              <a:rPr lang="en-US" sz="1800" u="sng" dirty="0">
                <a:ea typeface="ＭＳ Ｐゴシック" pitchFamily="84" charset="-128"/>
                <a:cs typeface="ＭＳ Ｐゴシック" pitchFamily="84" charset="-128"/>
              </a:rPr>
              <a:t>removal of a threat to, or preventing the decline of, aquatic resources</a:t>
            </a:r>
            <a:r>
              <a:rPr lang="en-US" sz="1800" dirty="0">
                <a:ea typeface="ＭＳ Ｐゴシック" pitchFamily="84" charset="-128"/>
                <a:cs typeface="ＭＳ Ｐゴシック" pitchFamily="84" charset="-128"/>
              </a:rPr>
              <a:t> by an action in or near those aquatic resources. This term includes activities commonly associated with the protection and maintenance of aquatic resources through the </a:t>
            </a:r>
            <a:r>
              <a:rPr lang="en-US" sz="1800" u="sng" dirty="0">
                <a:ea typeface="ＭＳ Ｐゴシック" pitchFamily="84" charset="-128"/>
                <a:cs typeface="ＭＳ Ｐゴシック" pitchFamily="84" charset="-128"/>
              </a:rPr>
              <a:t>implementation of appropriate legal and physical mechanisms</a:t>
            </a:r>
            <a:r>
              <a:rPr lang="en-US" sz="1800" dirty="0">
                <a:ea typeface="ＭＳ Ｐゴシック" pitchFamily="84" charset="-128"/>
                <a:cs typeface="ＭＳ Ｐゴシック" pitchFamily="84" charset="-128"/>
              </a:rPr>
              <a:t>. Preservation does not result in a gain of aquatic resource area or functions.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r>
              <a:rPr lang="en-US">
                <a:ea typeface="ＭＳ Ｐゴシック" pitchFamily="84" charset="-128"/>
                <a:cs typeface="ＭＳ Ｐゴシック" pitchFamily="84" charset="-128"/>
              </a:rPr>
              <a:t>Important New Definitions cont</a:t>
            </a:r>
          </a:p>
        </p:txBody>
      </p:sp>
      <p:sp>
        <p:nvSpPr>
          <p:cNvPr id="43010" name="Rectangle 3"/>
          <p:cNvSpPr>
            <a:spLocks noGrp="1" noChangeArrowheads="1"/>
          </p:cNvSpPr>
          <p:nvPr>
            <p:ph type="body" idx="1"/>
          </p:nvPr>
        </p:nvSpPr>
        <p:spPr/>
        <p:txBody>
          <a:bodyPr/>
          <a:lstStyle/>
          <a:p>
            <a:pPr>
              <a:lnSpc>
                <a:spcPct val="90000"/>
              </a:lnSpc>
            </a:pPr>
            <a:r>
              <a:rPr lang="en-US" sz="1800" b="1" i="1" dirty="0">
                <a:ea typeface="ＭＳ Ｐゴシック" pitchFamily="84" charset="-128"/>
                <a:cs typeface="ＭＳ Ｐゴシック" pitchFamily="84" charset="-128"/>
              </a:rPr>
              <a:t>Restoration</a:t>
            </a:r>
            <a:r>
              <a:rPr lang="en-US" sz="1800" i="1" dirty="0">
                <a:ea typeface="ＭＳ Ｐゴシック" pitchFamily="84" charset="-128"/>
                <a:cs typeface="ＭＳ Ｐゴシック" pitchFamily="84" charset="-128"/>
              </a:rPr>
              <a:t> </a:t>
            </a:r>
            <a:r>
              <a:rPr lang="en-US" sz="1800" dirty="0">
                <a:ea typeface="ＭＳ Ｐゴシック" pitchFamily="84" charset="-128"/>
                <a:cs typeface="ＭＳ Ｐゴシック" pitchFamily="84" charset="-128"/>
              </a:rPr>
              <a:t>means the manipulation of the physical, chemical, or biological characteristics of a site with the </a:t>
            </a:r>
            <a:r>
              <a:rPr lang="en-US" sz="1800" u="sng" dirty="0">
                <a:ea typeface="ＭＳ Ｐゴシック" pitchFamily="84" charset="-128"/>
                <a:cs typeface="ＭＳ Ｐゴシック" pitchFamily="84" charset="-128"/>
              </a:rPr>
              <a:t>goal of returning natural/historic functions to a former or degraded aquatic resource</a:t>
            </a:r>
            <a:r>
              <a:rPr lang="en-US" sz="1800" dirty="0">
                <a:ea typeface="ＭＳ Ｐゴシック" pitchFamily="84" charset="-128"/>
                <a:cs typeface="ＭＳ Ｐゴシック" pitchFamily="84" charset="-128"/>
              </a:rPr>
              <a:t>. For the purpose of tracking net gains in aquatic resource area, restoration is divided into two categories: re-establishment and rehabilitation. </a:t>
            </a:r>
          </a:p>
          <a:p>
            <a:pPr>
              <a:lnSpc>
                <a:spcPct val="90000"/>
              </a:lnSpc>
            </a:pPr>
            <a:endParaRPr lang="en-US" sz="1800" dirty="0">
              <a:ea typeface="ＭＳ Ｐゴシック" pitchFamily="84" charset="-128"/>
              <a:cs typeface="ＭＳ Ｐゴシック" pitchFamily="84" charset="-128"/>
            </a:endParaRPr>
          </a:p>
          <a:p>
            <a:pPr lvl="1">
              <a:lnSpc>
                <a:spcPct val="90000"/>
              </a:lnSpc>
            </a:pPr>
            <a:r>
              <a:rPr lang="en-US" sz="1800" b="1" i="1" dirty="0">
                <a:ea typeface="ＭＳ Ｐゴシック" pitchFamily="84" charset="-128"/>
                <a:cs typeface="ＭＳ Ｐゴシック" pitchFamily="84" charset="-128"/>
              </a:rPr>
              <a:t>Re-establishment</a:t>
            </a:r>
            <a:r>
              <a:rPr lang="en-US" sz="1800" i="1" dirty="0">
                <a:ea typeface="ＭＳ Ｐゴシック" pitchFamily="84" charset="-128"/>
                <a:cs typeface="ＭＳ Ｐゴシック" pitchFamily="84" charset="-128"/>
              </a:rPr>
              <a:t> </a:t>
            </a:r>
            <a:r>
              <a:rPr lang="en-US" sz="1800" dirty="0">
                <a:ea typeface="ＭＳ Ｐゴシック" pitchFamily="84" charset="-128"/>
                <a:cs typeface="ＭＳ Ｐゴシック" pitchFamily="84" charset="-128"/>
              </a:rPr>
              <a:t>means the manipulation of the physical, chemical, or biological characteristics of a site with the  Re-</a:t>
            </a:r>
            <a:r>
              <a:rPr lang="en-US" sz="1800" dirty="0">
                <a:latin typeface="Helvetica" pitchFamily="84" charset="0"/>
                <a:ea typeface="ＭＳ Ｐゴシック" pitchFamily="84" charset="-128"/>
                <a:cs typeface="ＭＳ Ｐゴシック" pitchFamily="84" charset="-128"/>
              </a:rPr>
              <a:t> </a:t>
            </a:r>
            <a:r>
              <a:rPr lang="en-US" sz="1800" dirty="0">
                <a:ea typeface="ＭＳ Ｐゴシック" pitchFamily="84" charset="-128"/>
                <a:cs typeface="ＭＳ Ｐゴシック" pitchFamily="84" charset="-128"/>
              </a:rPr>
              <a:t>establishment results in </a:t>
            </a:r>
            <a:r>
              <a:rPr lang="en-US" sz="1800" u="sng" dirty="0">
                <a:ea typeface="ＭＳ Ｐゴシック" pitchFamily="84" charset="-128"/>
                <a:cs typeface="ＭＳ Ｐゴシック" pitchFamily="84" charset="-128"/>
              </a:rPr>
              <a:t>rebuilding a former aquatic</a:t>
            </a:r>
            <a:r>
              <a:rPr lang="en-US" sz="1800" dirty="0">
                <a:ea typeface="ＭＳ Ｐゴシック" pitchFamily="84" charset="-128"/>
                <a:cs typeface="ＭＳ Ｐゴシック" pitchFamily="84" charset="-128"/>
              </a:rPr>
              <a:t> resource and </a:t>
            </a:r>
            <a:r>
              <a:rPr lang="en-US" sz="1800" u="sng" dirty="0">
                <a:ea typeface="ＭＳ Ｐゴシック" pitchFamily="84" charset="-128"/>
                <a:cs typeface="ＭＳ Ｐゴシック" pitchFamily="84" charset="-128"/>
              </a:rPr>
              <a:t>results in a gain in aquatic resource area and functions</a:t>
            </a:r>
            <a:r>
              <a:rPr lang="en-US" sz="1800" dirty="0">
                <a:ea typeface="ＭＳ Ｐゴシック" pitchFamily="84" charset="-128"/>
                <a:cs typeface="ＭＳ Ｐゴシック" pitchFamily="84" charset="-128"/>
              </a:rPr>
              <a:t>. </a:t>
            </a:r>
          </a:p>
          <a:p>
            <a:pPr lvl="1">
              <a:lnSpc>
                <a:spcPct val="90000"/>
              </a:lnSpc>
            </a:pPr>
            <a:endParaRPr lang="en-US" sz="1800" b="1" i="1" dirty="0">
              <a:ea typeface="ＭＳ Ｐゴシック" pitchFamily="84" charset="-128"/>
              <a:cs typeface="ＭＳ Ｐゴシック" pitchFamily="84" charset="-128"/>
            </a:endParaRPr>
          </a:p>
          <a:p>
            <a:pPr lvl="1">
              <a:lnSpc>
                <a:spcPct val="90000"/>
              </a:lnSpc>
            </a:pPr>
            <a:r>
              <a:rPr lang="en-US" sz="1800" b="1" i="1" dirty="0">
                <a:ea typeface="ＭＳ Ｐゴシック" pitchFamily="84" charset="-128"/>
                <a:cs typeface="ＭＳ Ｐゴシック" pitchFamily="84" charset="-128"/>
              </a:rPr>
              <a:t>Rehabilitation </a:t>
            </a:r>
            <a:r>
              <a:rPr lang="en-US" sz="1800" dirty="0">
                <a:ea typeface="ＭＳ Ｐゴシック" pitchFamily="84" charset="-128"/>
                <a:cs typeface="ＭＳ Ｐゴシック" pitchFamily="84" charset="-128"/>
              </a:rPr>
              <a:t>means the manipulation of the physical, chemical, or biological characteristics of a site with the  Rehabilitation</a:t>
            </a:r>
            <a:r>
              <a:rPr lang="en-US" sz="1800" u="sng" dirty="0">
                <a:ea typeface="ＭＳ Ｐゴシック" pitchFamily="84" charset="-128"/>
                <a:cs typeface="ＭＳ Ｐゴシック" pitchFamily="84" charset="-128"/>
              </a:rPr>
              <a:t> results in a gain in aquatic resource function, but does not result in a gain in aquatic resource area.</a:t>
            </a:r>
            <a:r>
              <a:rPr lang="en-US" sz="1800" dirty="0">
                <a:ea typeface="ＭＳ Ｐゴシック" pitchFamily="84" charset="-128"/>
                <a:cs typeface="ＭＳ Ｐゴシック" pitchFamily="84" charset="-128"/>
              </a:rPr>
              <a:t> </a:t>
            </a:r>
            <a:endParaRPr lang="en-US" sz="1800" b="1" i="1" dirty="0">
              <a:ea typeface="ＭＳ Ｐゴシック" pitchFamily="84" charset="-128"/>
              <a:cs typeface="ＭＳ Ｐゴシック" pitchFamily="84" charset="-128"/>
            </a:endParaRPr>
          </a:p>
          <a:p>
            <a:pPr>
              <a:lnSpc>
                <a:spcPct val="90000"/>
              </a:lnSpc>
            </a:pPr>
            <a:endParaRPr lang="en-US" sz="1800" dirty="0">
              <a:ea typeface="ＭＳ Ｐゴシック" pitchFamily="84" charset="-128"/>
              <a:cs typeface="ＭＳ Ｐゴシック" pitchFamily="84"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itle Master">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7860</TotalTime>
  <Words>1831</Words>
  <Application>Microsoft Office PowerPoint</Application>
  <PresentationFormat>On-screen Show (4:3)</PresentationFormat>
  <Paragraphs>163</Paragraphs>
  <Slides>25</Slides>
  <Notes>25</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Title Master</vt:lpstr>
      <vt:lpstr>Slide Master</vt:lpstr>
      <vt:lpstr>Mitigation in a Modern World</vt:lpstr>
      <vt:lpstr>Slide 2</vt:lpstr>
      <vt:lpstr>Slide 3</vt:lpstr>
      <vt:lpstr>Oh, and 33 CFR 325 too…</vt:lpstr>
      <vt:lpstr>What Did the New Rule Replace?</vt:lpstr>
      <vt:lpstr>What The Rule Didn’t Change</vt:lpstr>
      <vt:lpstr>What is in the New Rule?</vt:lpstr>
      <vt:lpstr>Important New \de-fə-ˈni-shəns\</vt:lpstr>
      <vt:lpstr>Important New Definitions cont</vt:lpstr>
      <vt:lpstr>Wait…what?</vt:lpstr>
      <vt:lpstr>Subvert the Dominant Paradigm</vt:lpstr>
      <vt:lpstr>But what about Preservation?</vt:lpstr>
      <vt:lpstr>Watershed Approach</vt:lpstr>
      <vt:lpstr>Preference Hierarchy</vt:lpstr>
      <vt:lpstr>Slide 15</vt:lpstr>
      <vt:lpstr>Learning Lesson</vt:lpstr>
      <vt:lpstr>Instrumented Compensation</vt:lpstr>
      <vt:lpstr>Permittee-Responsible</vt:lpstr>
      <vt:lpstr>I love It When A Mitigation Plan Comes Together  </vt:lpstr>
      <vt:lpstr>Permit Conditions</vt:lpstr>
      <vt:lpstr>Monitoring Plan  Regulatory Guidance Letter 08-03</vt:lpstr>
      <vt:lpstr>So You Want To Be A Banker</vt:lpstr>
      <vt:lpstr>Instrument Process*</vt:lpstr>
      <vt:lpstr>What I have provided for you today is the laws, rules and regulations governing the Corps’ compensatory mitigation program*</vt:lpstr>
      <vt:lpstr>Tune in Next Time</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b6imemb6</dc:creator>
  <cp:lastModifiedBy>Texas Association of Environmental Professionals</cp:lastModifiedBy>
  <cp:revision>80</cp:revision>
  <dcterms:created xsi:type="dcterms:W3CDTF">2009-05-21T17:19:18Z</dcterms:created>
  <dcterms:modified xsi:type="dcterms:W3CDTF">2010-05-23T16:02:09Z</dcterms:modified>
</cp:coreProperties>
</file>