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60" r:id="rId3"/>
    <p:sldId id="270" r:id="rId4"/>
    <p:sldId id="271" r:id="rId5"/>
    <p:sldId id="272" r:id="rId6"/>
    <p:sldId id="273" r:id="rId7"/>
    <p:sldId id="274" r:id="rId8"/>
    <p:sldId id="281" r:id="rId9"/>
    <p:sldId id="275" r:id="rId10"/>
    <p:sldId id="277" r:id="rId11"/>
    <p:sldId id="276" r:id="rId12"/>
    <p:sldId id="278" r:id="rId13"/>
    <p:sldId id="279" r:id="rId14"/>
    <p:sldId id="2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249">
          <p15:clr>
            <a:srgbClr val="A4A3A4"/>
          </p15:clr>
        </p15:guide>
        <p15:guide id="2" orient="horz" pos="226">
          <p15:clr>
            <a:srgbClr val="A4A3A4"/>
          </p15:clr>
        </p15:guide>
        <p15:guide id="3" orient="horz" pos="4094">
          <p15:clr>
            <a:srgbClr val="A4A3A4"/>
          </p15:clr>
        </p15:guide>
        <p15:guide id="4" orient="horz" pos="720">
          <p15:clr>
            <a:srgbClr val="A4A3A4"/>
          </p15:clr>
        </p15:guide>
        <p15:guide id="5" orient="horz" pos="953">
          <p15:clr>
            <a:srgbClr val="A4A3A4"/>
          </p15:clr>
        </p15:guide>
        <p15:guide id="6" pos="2880">
          <p15:clr>
            <a:srgbClr val="A4A3A4"/>
          </p15:clr>
        </p15:guide>
        <p15:guide id="7" pos="199">
          <p15:clr>
            <a:srgbClr val="A4A3A4"/>
          </p15:clr>
        </p15:guide>
        <p15:guide id="8" pos="5561">
          <p15:clr>
            <a:srgbClr val="A4A3A4"/>
          </p15:clr>
        </p15:guide>
        <p15:guide id="9" pos="2969">
          <p15:clr>
            <a:srgbClr val="A4A3A4"/>
          </p15:clr>
        </p15:guide>
        <p15:guide id="10" pos="2791">
          <p15:clr>
            <a:srgbClr val="A4A3A4"/>
          </p15:clr>
        </p15:guide>
        <p15:guide id="11" pos="4327">
          <p15:clr>
            <a:srgbClr val="A4A3A4"/>
          </p15:clr>
        </p15:guide>
        <p15:guide id="12" pos="14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showGuides="1">
      <p:cViewPr varScale="1">
        <p:scale>
          <a:sx n="73" d="100"/>
          <a:sy n="73" d="100"/>
        </p:scale>
        <p:origin x="-1296" y="-102"/>
      </p:cViewPr>
      <p:guideLst>
        <p:guide orient="horz" pos="2249"/>
        <p:guide orient="horz" pos="226"/>
        <p:guide orient="horz" pos="4094"/>
        <p:guide orient="horz" pos="720"/>
        <p:guide orient="horz" pos="953"/>
        <p:guide pos="2880"/>
        <p:guide pos="199"/>
        <p:guide pos="5561"/>
        <p:guide pos="2969"/>
        <p:guide pos="2791"/>
        <p:guide pos="4327"/>
        <p:guide pos="1461"/>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B17BC0-1D1C-4A60-84F7-50F344A40FDC}" type="datetimeFigureOut">
              <a:rPr lang="en-US" smtClean="0"/>
              <a:pPr/>
              <a:t>5/23/2018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Clean Harbors Confidential</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4B8C80-05A1-483D-9051-C567BE403997}" type="slidenum">
              <a:rPr lang="en-US" smtClean="0"/>
              <a:pPr/>
              <a:t>‹#›</a:t>
            </a:fld>
            <a:endParaRPr lang="en-US"/>
          </a:p>
        </p:txBody>
      </p:sp>
    </p:spTree>
    <p:extLst>
      <p:ext uri="{BB962C8B-B14F-4D97-AF65-F5344CB8AC3E}">
        <p14:creationId xmlns:p14="http://schemas.microsoft.com/office/powerpoint/2010/main" xmlns="" val="3344595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01F85F-367E-4C13-9E3F-24C83C67F72C}" type="datetimeFigureOut">
              <a:rPr lang="en-US" smtClean="0"/>
              <a:pPr/>
              <a:t>5/23/2018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Clean Harbors Confidential</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0FEDB6-B093-4946-9323-9E9A45B673F3}" type="slidenum">
              <a:rPr lang="en-US" smtClean="0"/>
              <a:pPr/>
              <a:t>‹#›</a:t>
            </a:fld>
            <a:endParaRPr lang="en-US"/>
          </a:p>
        </p:txBody>
      </p:sp>
    </p:spTree>
    <p:extLst>
      <p:ext uri="{BB962C8B-B14F-4D97-AF65-F5344CB8AC3E}">
        <p14:creationId xmlns:p14="http://schemas.microsoft.com/office/powerpoint/2010/main" xmlns="" val="280353485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plash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extBox 6"/>
          <p:cNvSpPr txBox="1"/>
          <p:nvPr userDrawn="1"/>
        </p:nvSpPr>
        <p:spPr>
          <a:xfrm>
            <a:off x="412992" y="2377015"/>
            <a:ext cx="6456734" cy="326735"/>
          </a:xfrm>
          <a:prstGeom prst="rect">
            <a:avLst/>
          </a:prstGeom>
          <a:noFill/>
        </p:spPr>
        <p:txBody>
          <a:bodyPr wrap="square" rtlCol="0">
            <a:no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i="0" dirty="0" smtClean="0">
                <a:solidFill>
                  <a:schemeClr val="bg1"/>
                </a:solidFill>
                <a:latin typeface="Arial"/>
                <a:cs typeface="Arial"/>
              </a:rPr>
              <a:t>People &amp; Technology Creating a Safer, Cleaner Environment</a:t>
            </a:r>
            <a:endParaRPr lang="en-US" sz="1600" b="0" i="0" dirty="0">
              <a:solidFill>
                <a:schemeClr val="bg1"/>
              </a:solidFill>
              <a:latin typeface="Arial"/>
              <a:cs typeface="Arial"/>
            </a:endParaRPr>
          </a:p>
        </p:txBody>
      </p:sp>
    </p:spTree>
    <p:extLst>
      <p:ext uri="{BB962C8B-B14F-4D97-AF65-F5344CB8AC3E}">
        <p14:creationId xmlns:p14="http://schemas.microsoft.com/office/powerpoint/2010/main" xmlns="" val="37097964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5913" y="358775"/>
            <a:ext cx="6553200" cy="1154113"/>
          </a:xfrm>
        </p:spPr>
        <p:txBody>
          <a:bodyPr anchor="t"/>
          <a:lstStyle>
            <a:lvl1pPr>
              <a:defRPr sz="3000" b="1"/>
            </a:lvl1pPr>
          </a:lstStyle>
          <a:p>
            <a:r>
              <a:rPr lang="en-US" dirty="0" smtClean="0"/>
              <a:t>Click to edit Master title style</a:t>
            </a:r>
            <a:endParaRPr lang="en-US" dirty="0"/>
          </a:p>
        </p:txBody>
      </p:sp>
      <p:sp>
        <p:nvSpPr>
          <p:cNvPr id="3" name="Subtitle 2"/>
          <p:cNvSpPr>
            <a:spLocks noGrp="1"/>
          </p:cNvSpPr>
          <p:nvPr>
            <p:ph type="subTitle" idx="1"/>
          </p:nvPr>
        </p:nvSpPr>
        <p:spPr>
          <a:xfrm>
            <a:off x="315913" y="3014663"/>
            <a:ext cx="6553200" cy="555625"/>
          </a:xfrm>
        </p:spPr>
        <p:txBody>
          <a:bodyPr>
            <a:normAutofit/>
          </a:bodyPr>
          <a:lstStyle>
            <a:lvl1pPr marL="0" indent="0" algn="l">
              <a:buNone/>
              <a:defRPr sz="1600"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xmlns="" val="16134950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Secondary Slide 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5913" y="3570289"/>
            <a:ext cx="6553200" cy="1088798"/>
          </a:xfrm>
        </p:spPr>
        <p:txBody>
          <a:bodyPr anchor="b"/>
          <a:lstStyle>
            <a:lvl1pPr>
              <a:defRPr sz="3000" b="1"/>
            </a:lvl1pPr>
          </a:lstStyle>
          <a:p>
            <a:r>
              <a:rPr lang="en-US" dirty="0" smtClean="0"/>
              <a:t>Click to edit Master title style</a:t>
            </a:r>
            <a:endParaRPr lang="en-US" dirty="0"/>
          </a:p>
        </p:txBody>
      </p:sp>
      <p:sp>
        <p:nvSpPr>
          <p:cNvPr id="3" name="Subtitle 2"/>
          <p:cNvSpPr>
            <a:spLocks noGrp="1"/>
          </p:cNvSpPr>
          <p:nvPr>
            <p:ph type="subTitle" idx="1"/>
          </p:nvPr>
        </p:nvSpPr>
        <p:spPr>
          <a:xfrm>
            <a:off x="305708" y="4724401"/>
            <a:ext cx="6553200" cy="642031"/>
          </a:xfrm>
        </p:spPr>
        <p:txBody>
          <a:bodyPr>
            <a:normAutofit/>
          </a:bodyPr>
          <a:lstStyle>
            <a:lvl1pPr marL="0" indent="0" algn="l">
              <a:buNone/>
              <a:defRPr sz="200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xmlns="" val="1601015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Secondary Slide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15913" y="1512888"/>
            <a:ext cx="8512175" cy="4986337"/>
          </a:xfrm>
        </p:spPr>
        <p:txBody>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30132588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econdary Slide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3392081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econdary Slide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15914" y="1512888"/>
            <a:ext cx="4114800" cy="4986337"/>
          </a:xfrm>
        </p:spPr>
        <p:txBody>
          <a:bodyPr vert="horz" lIns="91440" tIns="45720" rIns="91440" bIns="45720" rtlCol="0">
            <a:normAutofit/>
          </a:bodyPr>
          <a:lstStyle>
            <a:lvl1pPr>
              <a:defRPr lang="en-US" sz="2200" smtClean="0"/>
            </a:lvl1pPr>
            <a:lvl2pPr>
              <a:lnSpc>
                <a:spcPct val="85000"/>
              </a:lnSpc>
              <a:defRPr lang="en-US" sz="2000" smtClean="0"/>
            </a:lvl2pPr>
            <a:lvl3pPr>
              <a:lnSpc>
                <a:spcPct val="85000"/>
              </a:lnSpc>
              <a:defRPr lang="en-US" sz="1800" smtClean="0"/>
            </a:lvl3pPr>
            <a:lvl4pPr>
              <a:defRPr lang="en-US" sz="1600" smtClean="0"/>
            </a:lvl4pPr>
            <a:lvl5pPr>
              <a:defRPr lang="en-US" sz="16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713288" y="1512888"/>
            <a:ext cx="4114800" cy="4986337"/>
          </a:xfrm>
        </p:spPr>
        <p:txBody>
          <a:bodyPr vert="horz" lIns="91440" tIns="45720" rIns="91440" bIns="45720" rtlCol="0">
            <a:normAutofit/>
          </a:bodyPr>
          <a:lstStyle>
            <a:lvl1pPr>
              <a:defRPr lang="en-US" sz="2200" smtClean="0"/>
            </a:lvl1pPr>
            <a:lvl2pPr>
              <a:lnSpc>
                <a:spcPct val="85000"/>
              </a:lnSpc>
              <a:defRPr lang="en-US" sz="2000" smtClean="0"/>
            </a:lvl2pPr>
            <a:lvl3pPr>
              <a:lnSpc>
                <a:spcPct val="85000"/>
              </a:lnSpc>
              <a:defRPr lang="en-US" sz="1800" smtClean="0"/>
            </a:lvl3pPr>
            <a:lvl4pPr>
              <a:defRPr lang="en-US" sz="1600" smtClean="0"/>
            </a:lvl4pPr>
            <a:lvl5pPr>
              <a:defRPr lang="en-US" sz="1600"/>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3668921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ondary Slide Text +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6" name="Content Placeholder 5"/>
          <p:cNvSpPr>
            <a:spLocks noGrp="1"/>
          </p:cNvSpPr>
          <p:nvPr>
            <p:ph sz="quarter" idx="4"/>
          </p:nvPr>
        </p:nvSpPr>
        <p:spPr>
          <a:xfrm>
            <a:off x="4713288" y="1512887"/>
            <a:ext cx="4114800" cy="4986337"/>
          </a:xfrm>
        </p:spPr>
        <p:txBody>
          <a:bodyPr>
            <a:normAutofit/>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endParaRPr lang="en-US" dirty="0" smtClean="0"/>
          </a:p>
        </p:txBody>
      </p:sp>
      <p:sp>
        <p:nvSpPr>
          <p:cNvPr id="11" name="Text Placeholder 10"/>
          <p:cNvSpPr>
            <a:spLocks noGrp="1"/>
          </p:cNvSpPr>
          <p:nvPr>
            <p:ph type="body" sz="quarter" idx="13"/>
          </p:nvPr>
        </p:nvSpPr>
        <p:spPr>
          <a:xfrm>
            <a:off x="315913" y="1512888"/>
            <a:ext cx="4114800" cy="4986337"/>
          </a:xfrm>
        </p:spPr>
        <p:txBody>
          <a:bodyPr vert="horz" lIns="91440" tIns="45720" rIns="91440" bIns="45720" rtlCol="0">
            <a:normAutofit/>
          </a:bodyPr>
          <a:lstStyle>
            <a:lvl1pPr>
              <a:defRPr lang="en-US" sz="2200" smtClean="0"/>
            </a:lvl1pPr>
            <a:lvl2pPr>
              <a:lnSpc>
                <a:spcPct val="85000"/>
              </a:lnSpc>
              <a:defRPr lang="en-US" sz="2000" smtClean="0"/>
            </a:lvl2pPr>
            <a:lvl3pPr>
              <a:lnSpc>
                <a:spcPct val="85000"/>
              </a:lnSpc>
              <a:defRPr lang="en-US" sz="1800" smtClean="0"/>
            </a:lvl3pPr>
            <a:lvl4pPr>
              <a:defRPr lang="en-US" sz="1600" smtClean="0"/>
            </a:lvl4pPr>
            <a:lvl5pPr>
              <a:defRPr lang="en-US" sz="1600"/>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3203708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Secondary Slide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187269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5913" y="358775"/>
            <a:ext cx="6999287" cy="773339"/>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15913" y="1512888"/>
            <a:ext cx="8512175" cy="498633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Text Box 52"/>
          <p:cNvSpPr txBox="1">
            <a:spLocks noChangeArrowheads="1"/>
          </p:cNvSpPr>
          <p:nvPr userDrawn="1"/>
        </p:nvSpPr>
        <p:spPr bwMode="auto">
          <a:xfrm>
            <a:off x="8673238" y="6542769"/>
            <a:ext cx="309700" cy="215444"/>
          </a:xfrm>
          <a:prstGeom prst="rect">
            <a:avLst/>
          </a:prstGeom>
          <a:noFill/>
          <a:ln w="9525">
            <a:noFill/>
            <a:miter lim="800000"/>
            <a:headEnd/>
            <a:tailEnd/>
          </a:ln>
          <a:effectLst/>
        </p:spPr>
        <p:txBody>
          <a:bodyPr wrap="none">
            <a:spAutoFit/>
          </a:bodyPr>
          <a:lstStyle/>
          <a:p>
            <a:fld id="{55461B66-AD96-4E4E-A3D9-016B0D96981C}" type="slidenum">
              <a:rPr lang="en-US" sz="800">
                <a:solidFill>
                  <a:schemeClr val="bg1"/>
                </a:solidFill>
                <a:latin typeface="Arial" charset="0"/>
              </a:rPr>
              <a:pPr/>
              <a:t>‹#›</a:t>
            </a:fld>
            <a:endParaRPr lang="en-US" sz="800">
              <a:solidFill>
                <a:schemeClr val="bg1"/>
              </a:solidFill>
              <a:latin typeface="Arial" charset="0"/>
            </a:endParaRPr>
          </a:p>
        </p:txBody>
      </p:sp>
      <p:sp>
        <p:nvSpPr>
          <p:cNvPr id="8" name="Text Box 53"/>
          <p:cNvSpPr txBox="1">
            <a:spLocks noChangeArrowheads="1"/>
          </p:cNvSpPr>
          <p:nvPr userDrawn="1"/>
        </p:nvSpPr>
        <p:spPr bwMode="auto">
          <a:xfrm>
            <a:off x="228825" y="6542769"/>
            <a:ext cx="2619375" cy="214312"/>
          </a:xfrm>
          <a:prstGeom prst="rect">
            <a:avLst/>
          </a:prstGeom>
          <a:noFill/>
          <a:ln w="9525">
            <a:noFill/>
            <a:miter lim="800000"/>
            <a:headEnd/>
            <a:tailEnd/>
          </a:ln>
          <a:effectLst/>
        </p:spPr>
        <p:txBody>
          <a:bodyPr wrap="none">
            <a:spAutoFit/>
          </a:bodyPr>
          <a:lstStyle/>
          <a:p>
            <a:fld id="{F94CF1D4-7923-4BE2-ABBC-B8FD675F9A79}" type="datetime4">
              <a:rPr lang="en-US" sz="800">
                <a:solidFill>
                  <a:schemeClr val="bg1"/>
                </a:solidFill>
                <a:latin typeface="Arial" charset="0"/>
              </a:rPr>
              <a:pPr/>
              <a:t>May 23, 2018</a:t>
            </a:fld>
            <a:r>
              <a:rPr lang="en-US" sz="800" dirty="0">
                <a:solidFill>
                  <a:schemeClr val="bg1"/>
                </a:solidFill>
                <a:latin typeface="Arial" charset="0"/>
              </a:rPr>
              <a:t> - </a:t>
            </a:r>
            <a:r>
              <a:rPr lang="en-US" sz="800" dirty="0" smtClean="0">
                <a:solidFill>
                  <a:schemeClr val="bg1"/>
                </a:solidFill>
                <a:latin typeface="Arial" charset="0"/>
              </a:rPr>
              <a:t>Clean </a:t>
            </a:r>
            <a:r>
              <a:rPr lang="en-US" sz="800" dirty="0">
                <a:solidFill>
                  <a:schemeClr val="bg1"/>
                </a:solidFill>
                <a:latin typeface="Arial" charset="0"/>
              </a:rPr>
              <a:t>Harbors Company Confidential</a:t>
            </a:r>
          </a:p>
        </p:txBody>
      </p:sp>
    </p:spTree>
    <p:extLst>
      <p:ext uri="{BB962C8B-B14F-4D97-AF65-F5344CB8AC3E}">
        <p14:creationId xmlns:p14="http://schemas.microsoft.com/office/powerpoint/2010/main" xmlns="" val="2864692811"/>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54" r:id="rId5"/>
    <p:sldLayoutId id="2147483652" r:id="rId6"/>
    <p:sldLayoutId id="2147483653" r:id="rId7"/>
    <p:sldLayoutId id="2147483655" r:id="rId8"/>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p:txStyles>
    <p:titleStyle>
      <a:lvl1pPr algn="l" defTabSz="914400" rtl="0" eaLnBrk="1" latinLnBrk="0" hangingPunct="1">
        <a:spcBef>
          <a:spcPct val="0"/>
        </a:spcBef>
        <a:buNone/>
        <a:defRPr sz="3200" b="0" kern="1200">
          <a:solidFill>
            <a:schemeClr val="tx1"/>
          </a:solidFill>
          <a:latin typeface="+mj-lt"/>
          <a:ea typeface="+mj-ea"/>
          <a:cs typeface="+mj-cs"/>
        </a:defRPr>
      </a:lvl1pPr>
    </p:titleStyle>
    <p:bodyStyle>
      <a:lvl1pPr marL="228600" indent="-228600" algn="l" defTabSz="914400" rtl="0" eaLnBrk="1" latinLnBrk="0" hangingPunct="1">
        <a:spcBef>
          <a:spcPts val="600"/>
        </a:spcBef>
        <a:buClr>
          <a:schemeClr val="tx2"/>
        </a:buClr>
        <a:buFont typeface="Arial" pitchFamily="34" charset="0"/>
        <a:buChar char="•"/>
        <a:defRPr sz="2600" kern="1200">
          <a:solidFill>
            <a:schemeClr val="tx1"/>
          </a:solidFill>
          <a:latin typeface="+mn-lt"/>
          <a:ea typeface="+mn-ea"/>
          <a:cs typeface="+mn-cs"/>
        </a:defRPr>
      </a:lvl1pPr>
      <a:lvl2pPr marL="576263" indent="-293688" algn="l" defTabSz="914400" rtl="0" eaLnBrk="1" latinLnBrk="0" hangingPunct="1">
        <a:lnSpc>
          <a:spcPct val="90000"/>
        </a:lnSpc>
        <a:spcBef>
          <a:spcPts val="600"/>
        </a:spcBef>
        <a:buClr>
          <a:schemeClr val="bg2">
            <a:lumMod val="90000"/>
          </a:schemeClr>
        </a:buClr>
        <a:buFont typeface="Arial" pitchFamily="34" charset="0"/>
        <a:buChar char="–"/>
        <a:defRPr sz="2200" kern="1200">
          <a:solidFill>
            <a:schemeClr val="tx1"/>
          </a:solidFill>
          <a:latin typeface="+mn-lt"/>
          <a:ea typeface="+mn-ea"/>
          <a:cs typeface="+mn-cs"/>
        </a:defRPr>
      </a:lvl2pPr>
      <a:lvl3pPr marL="804863" indent="-173038" algn="l" defTabSz="914400" rtl="0" eaLnBrk="1" latinLnBrk="0" hangingPunct="1">
        <a:lnSpc>
          <a:spcPct val="90000"/>
        </a:lnSpc>
        <a:spcBef>
          <a:spcPts val="600"/>
        </a:spcBef>
        <a:buClr>
          <a:schemeClr val="bg2">
            <a:lumMod val="90000"/>
          </a:schemeClr>
        </a:buClr>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epa.gov/e-manifest" TargetMode="External"/><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hyperlink" Target="mailto:eManifest@ep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5481" y="394447"/>
            <a:ext cx="6248401" cy="584775"/>
          </a:xfrm>
          <a:prstGeom prst="rect">
            <a:avLst/>
          </a:prstGeom>
          <a:noFill/>
        </p:spPr>
        <p:txBody>
          <a:bodyPr wrap="square" rtlCol="0">
            <a:spAutoFit/>
          </a:bodyPr>
          <a:lstStyle/>
          <a:p>
            <a:r>
              <a:rPr lang="en-US" sz="3200" dirty="0"/>
              <a:t>U.S. EPA e-Manifest </a:t>
            </a:r>
            <a:r>
              <a:rPr lang="en-US" sz="3200" dirty="0" smtClean="0"/>
              <a:t>Program</a:t>
            </a:r>
            <a:endParaRPr lang="en-US" sz="3200" dirty="0"/>
          </a:p>
        </p:txBody>
      </p:sp>
      <p:sp>
        <p:nvSpPr>
          <p:cNvPr id="3" name="Rectangle 2"/>
          <p:cNvSpPr/>
          <p:nvPr/>
        </p:nvSpPr>
        <p:spPr>
          <a:xfrm>
            <a:off x="385481" y="5790167"/>
            <a:ext cx="4572000" cy="584775"/>
          </a:xfrm>
          <a:prstGeom prst="rect">
            <a:avLst/>
          </a:prstGeom>
        </p:spPr>
        <p:txBody>
          <a:bodyPr>
            <a:spAutoFit/>
          </a:bodyPr>
          <a:lstStyle/>
          <a:p>
            <a:r>
              <a:rPr lang="en-US" sz="1400" dirty="0"/>
              <a:t>Presented By:</a:t>
            </a:r>
          </a:p>
          <a:p>
            <a:r>
              <a:rPr lang="en-US" dirty="0" smtClean="0"/>
              <a:t>Bruce Riffel, Clean Harbors</a:t>
            </a:r>
            <a:endParaRPr lang="en-US" dirty="0"/>
          </a:p>
        </p:txBody>
      </p:sp>
    </p:spTree>
    <p:extLst>
      <p:ext uri="{BB962C8B-B14F-4D97-AF65-F5344CB8AC3E}">
        <p14:creationId xmlns:p14="http://schemas.microsoft.com/office/powerpoint/2010/main" xmlns="" val="2316948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e-Manifest Process: Fully Electronic Manifests</a:t>
            </a:r>
            <a:endParaRPr lang="en-US" dirty="0"/>
          </a:p>
        </p:txBody>
      </p:sp>
      <p:sp>
        <p:nvSpPr>
          <p:cNvPr id="3" name="Text Placeholder 2"/>
          <p:cNvSpPr>
            <a:spLocks noGrp="1"/>
          </p:cNvSpPr>
          <p:nvPr>
            <p:ph idx="1"/>
          </p:nvPr>
        </p:nvSpPr>
        <p:spPr/>
        <p:txBody>
          <a:bodyPr>
            <a:normAutofit fontScale="92500" lnSpcReduction="20000"/>
          </a:bodyPr>
          <a:lstStyle/>
          <a:p>
            <a:r>
              <a:rPr lang="en-US" smtClean="0"/>
              <a:t>Manifest will be created on EPA’s website by Generator or Contractor</a:t>
            </a:r>
          </a:p>
          <a:p>
            <a:r>
              <a:rPr lang="en-US" smtClean="0"/>
              <a:t>The destination TSDF will need to monitor EPA website and approve all submitted manifests.</a:t>
            </a:r>
          </a:p>
          <a:p>
            <a:pPr lvl="1"/>
            <a:r>
              <a:rPr lang="en-US" smtClean="0"/>
              <a:t>All manifest data will have to be validated before approval because EPA site does not utilize industry standard validations.</a:t>
            </a:r>
          </a:p>
          <a:p>
            <a:pPr lvl="2"/>
            <a:r>
              <a:rPr lang="en-US" smtClean="0"/>
              <a:t>Is the profile approved to the destination facility?</a:t>
            </a:r>
          </a:p>
          <a:p>
            <a:pPr lvl="2"/>
            <a:r>
              <a:rPr lang="en-US" smtClean="0"/>
              <a:t>Is correct DOT description used?</a:t>
            </a:r>
          </a:p>
          <a:p>
            <a:pPr lvl="2"/>
            <a:r>
              <a:rPr lang="en-US" smtClean="0"/>
              <a:t>Are proper RCRA and state waste codes applied?</a:t>
            </a:r>
          </a:p>
          <a:p>
            <a:r>
              <a:rPr lang="en-US" smtClean="0"/>
              <a:t>Generator, Transporter and TSDF must log onto EPA website and retrieve this manifest to electronically sign.  </a:t>
            </a:r>
          </a:p>
          <a:p>
            <a:r>
              <a:rPr lang="en-US" smtClean="0"/>
              <a:t>Copy printed at the customer site for Transporter to meet DOT requirements. </a:t>
            </a:r>
          </a:p>
          <a:p>
            <a:r>
              <a:rPr lang="en-US" smtClean="0"/>
              <a:t>TSDF will have to log onto EPA website to electronically “finalize” the manifest after receipt.</a:t>
            </a:r>
          </a:p>
          <a:p>
            <a:endParaRPr lang="en-US" dirty="0"/>
          </a:p>
        </p:txBody>
      </p:sp>
    </p:spTree>
    <p:extLst>
      <p:ext uri="{BB962C8B-B14F-4D97-AF65-F5344CB8AC3E}">
        <p14:creationId xmlns:p14="http://schemas.microsoft.com/office/powerpoint/2010/main" xmlns="" val="27200383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e-Manifest Process: Hybrid Manifests</a:t>
            </a:r>
            <a:endParaRPr lang="en-US" dirty="0"/>
          </a:p>
        </p:txBody>
      </p:sp>
      <p:sp>
        <p:nvSpPr>
          <p:cNvPr id="3" name="Text Placeholder 2"/>
          <p:cNvSpPr>
            <a:spLocks noGrp="1"/>
          </p:cNvSpPr>
          <p:nvPr>
            <p:ph idx="1"/>
          </p:nvPr>
        </p:nvSpPr>
        <p:spPr>
          <a:xfrm>
            <a:off x="315913" y="1324629"/>
            <a:ext cx="8512175" cy="4986337"/>
          </a:xfrm>
        </p:spPr>
        <p:txBody>
          <a:bodyPr>
            <a:normAutofit fontScale="85000" lnSpcReduction="20000"/>
          </a:bodyPr>
          <a:lstStyle/>
          <a:p>
            <a:r>
              <a:rPr lang="en-US" dirty="0" smtClean="0"/>
              <a:t>The "hybrid" or mixed paper/electronic manifest is a specific manifest approach for generators who are not able to fully participate in electronic manifesting at the time of system launch. </a:t>
            </a:r>
          </a:p>
          <a:p>
            <a:r>
              <a:rPr lang="en-US" dirty="0" smtClean="0"/>
              <a:t>The hybrid manifest allows transporters to initiate an electronic manifest in e-Manifest. </a:t>
            </a:r>
          </a:p>
          <a:p>
            <a:r>
              <a:rPr lang="en-US" dirty="0" smtClean="0"/>
              <a:t>The initial transporter prints a one page copy of the electronic manifest for the generator, and the generator signs the paper copy, obtains the initial transporter's ink signature on this paper copy, and then retains this paper copy on-site as the generator's initial manifest copy. </a:t>
            </a:r>
          </a:p>
          <a:p>
            <a:r>
              <a:rPr lang="en-US" dirty="0" smtClean="0"/>
              <a:t>Thereafter, the initial transporter and subsequent waste handlers will complete the remainder of the tracking of the shipment electronically in e-Manifest with electronic signatures and electronic transmissions to the system. </a:t>
            </a:r>
          </a:p>
          <a:p>
            <a:r>
              <a:rPr lang="en-US" dirty="0" smtClean="0"/>
              <a:t>Hybrid manifests are charged the same fee as a fully electronic manifest.</a:t>
            </a:r>
            <a:endParaRPr lang="en-US" dirty="0"/>
          </a:p>
        </p:txBody>
      </p:sp>
    </p:spTree>
    <p:extLst>
      <p:ext uri="{BB962C8B-B14F-4D97-AF65-F5344CB8AC3E}">
        <p14:creationId xmlns:p14="http://schemas.microsoft.com/office/powerpoint/2010/main" xmlns="" val="27377342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600" dirty="0" smtClean="0"/>
              <a:t>Concerns</a:t>
            </a:r>
            <a:r>
              <a:rPr lang="en-US" dirty="0" smtClean="0"/>
              <a:t/>
            </a:r>
            <a:br>
              <a:rPr lang="en-US" dirty="0" smtClean="0"/>
            </a:br>
            <a:endParaRPr lang="en-US" dirty="0"/>
          </a:p>
        </p:txBody>
      </p:sp>
      <p:sp>
        <p:nvSpPr>
          <p:cNvPr id="3" name="Text Placeholder 2"/>
          <p:cNvSpPr>
            <a:spLocks noGrp="1"/>
          </p:cNvSpPr>
          <p:nvPr>
            <p:ph idx="1"/>
          </p:nvPr>
        </p:nvSpPr>
        <p:spPr>
          <a:xfrm>
            <a:off x="315913" y="1315664"/>
            <a:ext cx="8512175" cy="4986337"/>
          </a:xfrm>
        </p:spPr>
        <p:txBody>
          <a:bodyPr>
            <a:normAutofit lnSpcReduction="10000"/>
          </a:bodyPr>
          <a:lstStyle/>
          <a:p>
            <a:pPr lvl="0"/>
            <a:r>
              <a:rPr lang="en-US" dirty="0" smtClean="0"/>
              <a:t>E-Signatures: Electronic signatures will be required to meet the EPA's Cross Media Electronic Reporting Rule (CROMERR) requirements.</a:t>
            </a:r>
          </a:p>
          <a:p>
            <a:pPr lvl="1"/>
            <a:r>
              <a:rPr lang="en-US" dirty="0" smtClean="0"/>
              <a:t>All generators, transporters, hazardous waste receiving facilities will need to register and activate user accounts to create, sign, view, and correct manifests in the Central Data Exchange (CDX) system.   </a:t>
            </a:r>
          </a:p>
          <a:p>
            <a:pPr lvl="1"/>
            <a:r>
              <a:rPr lang="en-US" dirty="0" smtClean="0"/>
              <a:t>EPA estimates tens of thousands of registrations will be needed.</a:t>
            </a:r>
          </a:p>
          <a:p>
            <a:pPr lvl="1"/>
            <a:r>
              <a:rPr lang="en-US" dirty="0" smtClean="0"/>
              <a:t>EPA’s Current User Registration Process for e-Manifest includes 16 steps in four key areas: (1) Central Data Exchange (CDX) Registration; (2) Site Permissions; (3) Government Processing; and (4) Identity Proofing.  </a:t>
            </a:r>
          </a:p>
          <a:p>
            <a:pPr lvl="1"/>
            <a:r>
              <a:rPr lang="en-US" dirty="0" smtClean="0"/>
              <a:t>In order to access e-Manifest, users have to register and request specific permissions. Permissions include: Site Manager, Viewer, Preparer and Certifier.  </a:t>
            </a:r>
          </a:p>
          <a:p>
            <a:endParaRPr lang="en-US" dirty="0"/>
          </a:p>
        </p:txBody>
      </p:sp>
    </p:spTree>
    <p:extLst>
      <p:ext uri="{BB962C8B-B14F-4D97-AF65-F5344CB8AC3E}">
        <p14:creationId xmlns:p14="http://schemas.microsoft.com/office/powerpoint/2010/main" xmlns="" val="33942562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Concerns</a:t>
            </a:r>
            <a:endParaRPr lang="en-US" dirty="0"/>
          </a:p>
        </p:txBody>
      </p:sp>
      <p:sp>
        <p:nvSpPr>
          <p:cNvPr id="3" name="Text Placeholder 2"/>
          <p:cNvSpPr>
            <a:spLocks noGrp="1"/>
          </p:cNvSpPr>
          <p:nvPr>
            <p:ph idx="1"/>
          </p:nvPr>
        </p:nvSpPr>
        <p:spPr>
          <a:xfrm>
            <a:off x="315913" y="1297735"/>
            <a:ext cx="8512175" cy="4986337"/>
          </a:xfrm>
        </p:spPr>
        <p:txBody>
          <a:bodyPr>
            <a:normAutofit lnSpcReduction="10000"/>
          </a:bodyPr>
          <a:lstStyle/>
          <a:p>
            <a:r>
              <a:rPr lang="en-US" dirty="0" smtClean="0"/>
              <a:t>Costs – The e-Manifest system creates new review and certification requirements for TSDFs that do not exist in the paper manifest process today.  It is anticipated that these costs will be passed through to customers in addition to the fee per manifest imposed by the EPA.</a:t>
            </a:r>
          </a:p>
          <a:p>
            <a:r>
              <a:rPr lang="en-US" dirty="0"/>
              <a:t>S</a:t>
            </a:r>
            <a:r>
              <a:rPr lang="en-US" dirty="0" smtClean="0"/>
              <a:t>ystem not fully </a:t>
            </a:r>
            <a:r>
              <a:rPr lang="en-US" dirty="0"/>
              <a:t>developed – </a:t>
            </a:r>
            <a:r>
              <a:rPr lang="en-US" dirty="0" smtClean="0"/>
              <a:t>There are parts of the system that are not currently available.  </a:t>
            </a:r>
          </a:p>
          <a:p>
            <a:pPr lvl="1"/>
            <a:r>
              <a:rPr lang="en-US" dirty="0" smtClean="0"/>
              <a:t>Example: the system will eventually send notifications to users when a manifest is ready for signature.  This feature has not yet been programmed so users will have to monitor the system to find out if they have any pending actions.</a:t>
            </a:r>
          </a:p>
          <a:p>
            <a:pPr lvl="1"/>
            <a:r>
              <a:rPr lang="en-US" dirty="0" smtClean="0"/>
              <a:t>Limited time for companies to test new features and adapt their systems to interact with e-Manifest    </a:t>
            </a:r>
          </a:p>
          <a:p>
            <a:endParaRPr lang="en-US" dirty="0"/>
          </a:p>
        </p:txBody>
      </p:sp>
    </p:spTree>
    <p:extLst>
      <p:ext uri="{BB962C8B-B14F-4D97-AF65-F5344CB8AC3E}">
        <p14:creationId xmlns:p14="http://schemas.microsoft.com/office/powerpoint/2010/main" xmlns="" val="21934788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 &amp; A Session</a:t>
            </a:r>
            <a:endParaRPr lang="en-US" dirty="0"/>
          </a:p>
        </p:txBody>
      </p:sp>
      <p:pic>
        <p:nvPicPr>
          <p:cNvPr id="4" name="Picture 2" descr="C:\Users\lmiller\AppData\Local\Microsoft\Windows\Temporary Internet Files\Content.IE5\YMSVJWRJ\question-mark[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43723" y="2059966"/>
            <a:ext cx="4394200" cy="43942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2"/>
          <p:cNvSpPr/>
          <p:nvPr/>
        </p:nvSpPr>
        <p:spPr>
          <a:xfrm>
            <a:off x="403411" y="1016366"/>
            <a:ext cx="7207623" cy="1200329"/>
          </a:xfrm>
          <a:prstGeom prst="rect">
            <a:avLst/>
          </a:prstGeom>
        </p:spPr>
        <p:txBody>
          <a:bodyPr wrap="square">
            <a:spAutoFit/>
          </a:bodyPr>
          <a:lstStyle/>
          <a:p>
            <a:pPr>
              <a:defRPr/>
            </a:pPr>
            <a:r>
              <a:rPr lang="en-US" dirty="0">
                <a:latin typeface="Arial" panose="020B0604020202020204" pitchFamily="34" charset="0"/>
                <a:cs typeface="Arial" panose="020B0604020202020204" pitchFamily="34" charset="0"/>
              </a:rPr>
              <a:t>For more information on EPA’s </a:t>
            </a:r>
            <a:r>
              <a:rPr lang="en-US" dirty="0" smtClean="0">
                <a:latin typeface="Arial" panose="020B0604020202020204" pitchFamily="34" charset="0"/>
                <a:cs typeface="Arial" panose="020B0604020202020204" pitchFamily="34" charset="0"/>
              </a:rPr>
              <a:t>e-Manifest </a:t>
            </a:r>
            <a:r>
              <a:rPr lang="en-US" dirty="0">
                <a:latin typeface="Arial" panose="020B0604020202020204" pitchFamily="34" charset="0"/>
                <a:cs typeface="Arial" panose="020B0604020202020204" pitchFamily="34" charset="0"/>
              </a:rPr>
              <a:t>Program: </a:t>
            </a:r>
            <a:r>
              <a:rPr lang="en-US" u="sng" dirty="0">
                <a:latin typeface="Arial" panose="020B0604020202020204" pitchFamily="34" charset="0"/>
                <a:cs typeface="Arial" panose="020B0604020202020204" pitchFamily="34" charset="0"/>
                <a:hlinkClick r:id="rId3"/>
              </a:rPr>
              <a:t>https://</a:t>
            </a:r>
            <a:r>
              <a:rPr lang="en-US" u="sng" dirty="0" smtClean="0">
                <a:latin typeface="Arial" panose="020B0604020202020204" pitchFamily="34" charset="0"/>
                <a:cs typeface="Arial" panose="020B0604020202020204" pitchFamily="34" charset="0"/>
                <a:hlinkClick r:id="rId3"/>
              </a:rPr>
              <a:t>www.epa.gov/e-manifest</a:t>
            </a:r>
            <a:r>
              <a:rPr lang="en-US" u="sng" dirty="0" smtClean="0">
                <a:latin typeface="Arial" panose="020B0604020202020204" pitchFamily="34" charset="0"/>
                <a:cs typeface="Arial" panose="020B0604020202020204" pitchFamily="34" charset="0"/>
              </a:rPr>
              <a:t> </a:t>
            </a:r>
          </a:p>
          <a:p>
            <a:pPr>
              <a:defRPr/>
            </a:pPr>
            <a:endParaRPr lang="en-US" u="sng" dirty="0">
              <a:latin typeface="Arial" panose="020B0604020202020204" pitchFamily="34" charset="0"/>
              <a:cs typeface="Arial" panose="020B0604020202020204" pitchFamily="34" charset="0"/>
            </a:endParaRPr>
          </a:p>
          <a:p>
            <a:pPr>
              <a:defRPr/>
            </a:pPr>
            <a:r>
              <a:rPr lang="en-US" dirty="0" smtClean="0">
                <a:latin typeface="Arial" panose="020B0604020202020204" pitchFamily="34" charset="0"/>
                <a:cs typeface="Arial" panose="020B0604020202020204" pitchFamily="34" charset="0"/>
              </a:rPr>
              <a:t>Questions can be submitted to EPA at: </a:t>
            </a:r>
            <a:r>
              <a:rPr lang="en-US" dirty="0" smtClean="0">
                <a:latin typeface="Arial" panose="020B0604020202020204" pitchFamily="34" charset="0"/>
                <a:cs typeface="Arial" panose="020B0604020202020204" pitchFamily="34" charset="0"/>
                <a:hlinkClick r:id="rId4"/>
              </a:rPr>
              <a:t>eManifest@epa.gov</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577918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U.S. </a:t>
            </a:r>
            <a:r>
              <a:rPr lang="en-US" dirty="0"/>
              <a:t>EPA e-Manifest Program</a:t>
            </a:r>
          </a:p>
        </p:txBody>
      </p:sp>
      <p:sp>
        <p:nvSpPr>
          <p:cNvPr id="7" name="Subtitle 6"/>
          <p:cNvSpPr>
            <a:spLocks noGrp="1"/>
          </p:cNvSpPr>
          <p:nvPr>
            <p:ph type="subTitle" idx="1"/>
          </p:nvPr>
        </p:nvSpPr>
        <p:spPr/>
        <p:txBody>
          <a:bodyPr/>
          <a:lstStyle/>
          <a:p>
            <a:pPr lvl="0"/>
            <a:r>
              <a:rPr lang="en-US" dirty="0" smtClean="0"/>
              <a:t>May 2018</a:t>
            </a:r>
            <a:endParaRPr lang="en-US" dirty="0"/>
          </a:p>
        </p:txBody>
      </p:sp>
    </p:spTree>
    <p:extLst>
      <p:ext uri="{BB962C8B-B14F-4D97-AF65-F5344CB8AC3E}">
        <p14:creationId xmlns:p14="http://schemas.microsoft.com/office/powerpoint/2010/main" xmlns="" val="9337197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Text Placeholder 2"/>
          <p:cNvSpPr>
            <a:spLocks noGrp="1"/>
          </p:cNvSpPr>
          <p:nvPr>
            <p:ph idx="1"/>
          </p:nvPr>
        </p:nvSpPr>
        <p:spPr>
          <a:xfrm>
            <a:off x="315913" y="1132114"/>
            <a:ext cx="8512175" cy="4986337"/>
          </a:xfrm>
        </p:spPr>
        <p:txBody>
          <a:bodyPr/>
          <a:lstStyle/>
          <a:p>
            <a:endParaRPr lang="en-US" dirty="0" smtClean="0"/>
          </a:p>
          <a:p>
            <a:r>
              <a:rPr lang="en-US" dirty="0" smtClean="0"/>
              <a:t>e-Manifest Overview</a:t>
            </a:r>
          </a:p>
          <a:p>
            <a:r>
              <a:rPr lang="en-US" dirty="0" smtClean="0"/>
              <a:t>e-Manifest Process</a:t>
            </a:r>
          </a:p>
          <a:p>
            <a:r>
              <a:rPr lang="en-US" dirty="0" smtClean="0"/>
              <a:t>Concerns</a:t>
            </a:r>
          </a:p>
          <a:p>
            <a:r>
              <a:rPr lang="en-US" dirty="0" smtClean="0"/>
              <a:t>Q &amp; A Session</a:t>
            </a:r>
          </a:p>
        </p:txBody>
      </p:sp>
    </p:spTree>
    <p:extLst>
      <p:ext uri="{BB962C8B-B14F-4D97-AF65-F5344CB8AC3E}">
        <p14:creationId xmlns:p14="http://schemas.microsoft.com/office/powerpoint/2010/main" xmlns="" val="24933037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
            </a:r>
            <a:br>
              <a:rPr lang="en-US" smtClean="0"/>
            </a:br>
            <a:r>
              <a:rPr lang="en-US" smtClean="0"/>
              <a:t>e-Manifest Overview</a:t>
            </a:r>
            <a:br>
              <a:rPr lang="en-US" smtClean="0"/>
            </a:br>
            <a:endParaRPr lang="en-US" dirty="0"/>
          </a:p>
        </p:txBody>
      </p:sp>
      <p:sp>
        <p:nvSpPr>
          <p:cNvPr id="3" name="Text Placeholder 2"/>
          <p:cNvSpPr>
            <a:spLocks noGrp="1"/>
          </p:cNvSpPr>
          <p:nvPr>
            <p:ph idx="1"/>
          </p:nvPr>
        </p:nvSpPr>
        <p:spPr/>
        <p:txBody>
          <a:bodyPr>
            <a:normAutofit fontScale="77500" lnSpcReduction="20000"/>
          </a:bodyPr>
          <a:lstStyle/>
          <a:p>
            <a:r>
              <a:rPr lang="en-US" dirty="0" smtClean="0"/>
              <a:t>The Hazardous Waste Electronic Manifest Establishment Act, signed into law on October 5, 2012, authorizes EPA to implement a national electronic manifest system (e-Manifest). </a:t>
            </a:r>
          </a:p>
          <a:p>
            <a:r>
              <a:rPr lang="en-US" dirty="0" smtClean="0"/>
              <a:t>The purpose of e-Manifest is to establish a national information technology (IT) system that enables the agency, hazardous waste industry users and states to transition to a more streamlined, efficient, and automated system to track and manage hazardous waste shipments. </a:t>
            </a:r>
          </a:p>
          <a:p>
            <a:r>
              <a:rPr lang="en-US" dirty="0" smtClean="0"/>
              <a:t>e-Manifest will:</a:t>
            </a:r>
          </a:p>
          <a:p>
            <a:pPr lvl="1"/>
            <a:r>
              <a:rPr lang="en-US" dirty="0" smtClean="0"/>
              <a:t>Serve as a centralized repository for both paper and electronic manifests</a:t>
            </a:r>
          </a:p>
          <a:p>
            <a:pPr lvl="1"/>
            <a:r>
              <a:rPr lang="en-US" dirty="0" smtClean="0"/>
              <a:t>Allow hazardous waste handlers, states, and EPA to track off-site shipments of hazardous waste from the point of generation to disposition</a:t>
            </a:r>
          </a:p>
          <a:p>
            <a:pPr lvl="1"/>
            <a:r>
              <a:rPr lang="en-US" dirty="0" smtClean="0"/>
              <a:t>Make the e-Manifest form and data available to users </a:t>
            </a:r>
          </a:p>
          <a:p>
            <a:pPr lvl="1"/>
            <a:r>
              <a:rPr lang="en-US" dirty="0" smtClean="0"/>
              <a:t>Ease the administrative burden of submitting, correcting, and reporting manifest data</a:t>
            </a:r>
          </a:p>
          <a:p>
            <a:r>
              <a:rPr lang="en-US" dirty="0" smtClean="0"/>
              <a:t>The EPA expects to launch the hazardous waste electronic manifest (e-Manifest) system June 30, 2018. </a:t>
            </a:r>
          </a:p>
          <a:p>
            <a:endParaRPr lang="en-US" dirty="0"/>
          </a:p>
        </p:txBody>
      </p:sp>
    </p:spTree>
    <p:extLst>
      <p:ext uri="{BB962C8B-B14F-4D97-AF65-F5344CB8AC3E}">
        <p14:creationId xmlns:p14="http://schemas.microsoft.com/office/powerpoint/2010/main" xmlns="" val="40807957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E-Manifest Conceptual Model</a:t>
            </a:r>
            <a:endParaRPr lang="en-US" dirty="0"/>
          </a:p>
        </p:txBody>
      </p:sp>
      <p:pic>
        <p:nvPicPr>
          <p:cNvPr id="4" name="Picture 3"/>
          <p:cNvPicPr>
            <a:picLocks noChangeAspect="1"/>
          </p:cNvPicPr>
          <p:nvPr/>
        </p:nvPicPr>
        <p:blipFill>
          <a:blip r:embed="rId2" cstate="print"/>
          <a:stretch>
            <a:fillRect/>
          </a:stretch>
        </p:blipFill>
        <p:spPr>
          <a:xfrm>
            <a:off x="0" y="1282565"/>
            <a:ext cx="9144000" cy="5188607"/>
          </a:xfrm>
          <a:prstGeom prst="rect">
            <a:avLst/>
          </a:prstGeom>
        </p:spPr>
      </p:pic>
    </p:spTree>
    <p:extLst>
      <p:ext uri="{BB962C8B-B14F-4D97-AF65-F5344CB8AC3E}">
        <p14:creationId xmlns:p14="http://schemas.microsoft.com/office/powerpoint/2010/main" xmlns="" val="10184597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e-Manifest Process: Core System Functions</a:t>
            </a:r>
            <a:endParaRPr lang="en-US" dirty="0"/>
          </a:p>
        </p:txBody>
      </p:sp>
      <p:sp>
        <p:nvSpPr>
          <p:cNvPr id="3" name="Text Placeholder 2"/>
          <p:cNvSpPr>
            <a:spLocks noGrp="1"/>
          </p:cNvSpPr>
          <p:nvPr>
            <p:ph idx="1"/>
          </p:nvPr>
        </p:nvSpPr>
        <p:spPr/>
        <p:txBody>
          <a:bodyPr>
            <a:normAutofit fontScale="92500" lnSpcReduction="20000"/>
          </a:bodyPr>
          <a:lstStyle/>
          <a:p>
            <a:r>
              <a:rPr lang="en-US" dirty="0" smtClean="0"/>
              <a:t>Electronic manifest creation</a:t>
            </a:r>
          </a:p>
          <a:p>
            <a:r>
              <a:rPr lang="en-US" dirty="0" smtClean="0"/>
              <a:t>Electronic manifest transmission between generators, transporters, transfer facilities, TSDFs and eventually, the national system</a:t>
            </a:r>
          </a:p>
          <a:p>
            <a:r>
              <a:rPr lang="en-US" dirty="0"/>
              <a:t>User / Identity </a:t>
            </a:r>
            <a:r>
              <a:rPr lang="en-US" dirty="0" smtClean="0"/>
              <a:t>Management</a:t>
            </a:r>
          </a:p>
          <a:p>
            <a:r>
              <a:rPr lang="en-US" dirty="0" smtClean="0"/>
              <a:t>Business-to-business work flow (e.g. secure handoffs along manifest chain-of-custody)</a:t>
            </a:r>
          </a:p>
          <a:p>
            <a:r>
              <a:rPr lang="en-US" dirty="0" smtClean="0"/>
              <a:t>Electronic signature procedure that adheres to EPA requirements</a:t>
            </a:r>
          </a:p>
          <a:p>
            <a:r>
              <a:rPr lang="en-US" dirty="0" smtClean="0"/>
              <a:t>Data access for states</a:t>
            </a:r>
          </a:p>
          <a:p>
            <a:r>
              <a:rPr lang="en-US" dirty="0" smtClean="0"/>
              <a:t>QA/QC function and mechanism for data correction</a:t>
            </a:r>
          </a:p>
          <a:p>
            <a:r>
              <a:rPr lang="en-US" dirty="0" smtClean="0"/>
              <a:t>Standard reports</a:t>
            </a:r>
          </a:p>
          <a:p>
            <a:r>
              <a:rPr lang="en-US" dirty="0" smtClean="0"/>
              <a:t>Paper manifest processing</a:t>
            </a:r>
          </a:p>
          <a:p>
            <a:r>
              <a:rPr lang="en-US" dirty="0" smtClean="0"/>
              <a:t>User fee collection (for both paper and electronic manifests)</a:t>
            </a:r>
          </a:p>
          <a:p>
            <a:pPr lvl="1"/>
            <a:endParaRPr lang="en-US" dirty="0"/>
          </a:p>
        </p:txBody>
      </p:sp>
    </p:spTree>
    <p:extLst>
      <p:ext uri="{BB962C8B-B14F-4D97-AF65-F5344CB8AC3E}">
        <p14:creationId xmlns:p14="http://schemas.microsoft.com/office/powerpoint/2010/main" xmlns="" val="42537190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e-Manifest Process: Congress Directive</a:t>
            </a:r>
            <a:endParaRPr lang="en-US" dirty="0"/>
          </a:p>
        </p:txBody>
      </p:sp>
      <p:sp>
        <p:nvSpPr>
          <p:cNvPr id="3" name="Text Placeholder 2"/>
          <p:cNvSpPr>
            <a:spLocks noGrp="1"/>
          </p:cNvSpPr>
          <p:nvPr>
            <p:ph idx="1"/>
          </p:nvPr>
        </p:nvSpPr>
        <p:spPr>
          <a:xfrm>
            <a:off x="315913" y="1351524"/>
            <a:ext cx="8512175" cy="4986337"/>
          </a:xfrm>
        </p:spPr>
        <p:txBody>
          <a:bodyPr>
            <a:normAutofit fontScale="92500"/>
          </a:bodyPr>
          <a:lstStyle/>
          <a:p>
            <a:pPr lvl="0"/>
            <a:r>
              <a:rPr lang="en-US" dirty="0" smtClean="0"/>
              <a:t>Congress directed EPA to impose user fees necessary to pay EPA’s costs incurred in developing, operating, maintaining, and upgrading the system.</a:t>
            </a:r>
          </a:p>
          <a:p>
            <a:pPr lvl="1"/>
            <a:r>
              <a:rPr lang="en-US" dirty="0" smtClean="0"/>
              <a:t>EPA found it easier to have 400 TSDFs remit fees rather than invoicing tens of thousands of generators directly.  </a:t>
            </a:r>
          </a:p>
          <a:p>
            <a:pPr lvl="1"/>
            <a:r>
              <a:rPr lang="en-US" dirty="0" smtClean="0"/>
              <a:t>EPA will assess fees to the TSDFs with the expectation that TSDFs will pass the charges through to generators. </a:t>
            </a:r>
          </a:p>
          <a:p>
            <a:pPr lvl="1"/>
            <a:r>
              <a:rPr lang="en-US" dirty="0" smtClean="0"/>
              <a:t>The Fee Rule establishes four fees based on the way the manifest is provided to EPA.  Proposed fees are:</a:t>
            </a:r>
          </a:p>
          <a:p>
            <a:pPr lvl="2"/>
            <a:r>
              <a:rPr lang="en-US" dirty="0" smtClean="0"/>
              <a:t>Paper manifest submitted to EPA - $20.00/manifest</a:t>
            </a:r>
          </a:p>
          <a:p>
            <a:pPr lvl="2"/>
            <a:r>
              <a:rPr lang="en-US" dirty="0" smtClean="0"/>
              <a:t>PDF image of the manifest submitted electronically - $13.00/manifest</a:t>
            </a:r>
          </a:p>
          <a:p>
            <a:pPr lvl="2"/>
            <a:r>
              <a:rPr lang="en-US" dirty="0" smtClean="0"/>
              <a:t>Data file and PDF submitted together - $7.00/ manifest</a:t>
            </a:r>
          </a:p>
          <a:p>
            <a:pPr lvl="2"/>
            <a:r>
              <a:rPr lang="en-US" dirty="0" smtClean="0"/>
              <a:t>Manifest created in EPA system or electronic manifest number obtained from EPA system for hybrid manifest usage - $4.00/manifest</a:t>
            </a:r>
          </a:p>
          <a:p>
            <a:endParaRPr lang="en-US" dirty="0"/>
          </a:p>
        </p:txBody>
      </p:sp>
    </p:spTree>
    <p:extLst>
      <p:ext uri="{BB962C8B-B14F-4D97-AF65-F5344CB8AC3E}">
        <p14:creationId xmlns:p14="http://schemas.microsoft.com/office/powerpoint/2010/main" xmlns="" val="24840218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900" dirty="0"/>
              <a:t>e-Manifest Process</a:t>
            </a:r>
            <a:r>
              <a:rPr lang="en-US" sz="2900" dirty="0" smtClean="0"/>
              <a:t>: Additional Notes</a:t>
            </a:r>
            <a:endParaRPr lang="en-US" sz="2900" dirty="0"/>
          </a:p>
        </p:txBody>
      </p:sp>
      <p:sp>
        <p:nvSpPr>
          <p:cNvPr id="3" name="Content Placeholder 2"/>
          <p:cNvSpPr>
            <a:spLocks noGrp="1"/>
          </p:cNvSpPr>
          <p:nvPr>
            <p:ph idx="1"/>
          </p:nvPr>
        </p:nvSpPr>
        <p:spPr>
          <a:xfrm>
            <a:off x="315913" y="1351523"/>
            <a:ext cx="8512175" cy="4986337"/>
          </a:xfrm>
        </p:spPr>
        <p:txBody>
          <a:bodyPr>
            <a:normAutofit fontScale="92500" lnSpcReduction="10000"/>
          </a:bodyPr>
          <a:lstStyle/>
          <a:p>
            <a:r>
              <a:rPr lang="en-US" sz="2800" dirty="0"/>
              <a:t>E-manifest does NOT apply to exports (US shipping to Canadian Facilities).</a:t>
            </a:r>
          </a:p>
          <a:p>
            <a:r>
              <a:rPr lang="en-US" sz="2800" dirty="0"/>
              <a:t>State regulated waste required to ship on a manifest is subject to the fee</a:t>
            </a:r>
            <a:r>
              <a:rPr lang="en-US" sz="2800" dirty="0" smtClean="0"/>
              <a:t>.</a:t>
            </a:r>
            <a:r>
              <a:rPr lang="en-US" sz="2800" dirty="0"/>
              <a:t> </a:t>
            </a:r>
            <a:endParaRPr lang="en-US" sz="2800" dirty="0" smtClean="0"/>
          </a:p>
          <a:p>
            <a:r>
              <a:rPr lang="en-US" sz="2800" dirty="0" smtClean="0"/>
              <a:t>Fees </a:t>
            </a:r>
            <a:r>
              <a:rPr lang="en-US" sz="2800" dirty="0"/>
              <a:t>for Federal and State Hazardous Waste ONLY; Bill of Lading Shipments not charged applicable </a:t>
            </a:r>
            <a:r>
              <a:rPr lang="en-US" sz="2800" dirty="0" smtClean="0"/>
              <a:t>fees.  Manifest </a:t>
            </a:r>
            <a:r>
              <a:rPr lang="en-US" sz="2800" dirty="0"/>
              <a:t>with 100% Non-regulated material is NOT subject to a fee.</a:t>
            </a:r>
          </a:p>
          <a:p>
            <a:r>
              <a:rPr lang="en-US" sz="2800" dirty="0" smtClean="0"/>
              <a:t>Reject </a:t>
            </a:r>
            <a:r>
              <a:rPr lang="en-US" sz="2800" dirty="0"/>
              <a:t>to alternate </a:t>
            </a:r>
            <a:r>
              <a:rPr lang="en-US" sz="2800" dirty="0" smtClean="0"/>
              <a:t>facility </a:t>
            </a:r>
            <a:r>
              <a:rPr lang="en-US" sz="2800" dirty="0"/>
              <a:t>manifest fee must be paid by the alternate facility.</a:t>
            </a:r>
          </a:p>
          <a:p>
            <a:r>
              <a:rPr lang="en-US" sz="2800" dirty="0" smtClean="0"/>
              <a:t>Return </a:t>
            </a:r>
            <a:r>
              <a:rPr lang="en-US" sz="2800" dirty="0"/>
              <a:t>to </a:t>
            </a:r>
            <a:r>
              <a:rPr lang="en-US" sz="2800" dirty="0" smtClean="0"/>
              <a:t>generator manifest </a:t>
            </a:r>
            <a:r>
              <a:rPr lang="en-US" sz="2800" dirty="0"/>
              <a:t>fee must be paid by the initial destination facility.</a:t>
            </a:r>
          </a:p>
          <a:p>
            <a:endParaRPr lang="en-US" dirty="0"/>
          </a:p>
        </p:txBody>
      </p:sp>
    </p:spTree>
    <p:extLst>
      <p:ext uri="{BB962C8B-B14F-4D97-AF65-F5344CB8AC3E}">
        <p14:creationId xmlns:p14="http://schemas.microsoft.com/office/powerpoint/2010/main" xmlns="" val="27518878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e-Manifest </a:t>
            </a:r>
            <a:r>
              <a:rPr lang="en-US" dirty="0"/>
              <a:t>Process: Paper </a:t>
            </a:r>
            <a:r>
              <a:rPr lang="en-US" dirty="0" smtClean="0"/>
              <a:t>Manifests</a:t>
            </a:r>
            <a:endParaRPr lang="en-US" dirty="0"/>
          </a:p>
        </p:txBody>
      </p:sp>
      <p:sp>
        <p:nvSpPr>
          <p:cNvPr id="3" name="Text Placeholder 2"/>
          <p:cNvSpPr>
            <a:spLocks noGrp="1"/>
          </p:cNvSpPr>
          <p:nvPr>
            <p:ph idx="1"/>
          </p:nvPr>
        </p:nvSpPr>
        <p:spPr>
          <a:xfrm>
            <a:off x="315913" y="1333594"/>
            <a:ext cx="8512175" cy="4986337"/>
          </a:xfrm>
        </p:spPr>
        <p:txBody>
          <a:bodyPr>
            <a:normAutofit/>
          </a:bodyPr>
          <a:lstStyle/>
          <a:p>
            <a:r>
              <a:rPr lang="en-US" dirty="0" smtClean="0"/>
              <a:t>A new 5 page manifest will replace the current 6 page manifest on 6/30/18.</a:t>
            </a:r>
          </a:p>
          <a:p>
            <a:pPr lvl="1"/>
            <a:r>
              <a:rPr lang="en-US" dirty="0" smtClean="0"/>
              <a:t>The biggest difference is the two copies for the TSDF to supply to the State of Generation and Destination State are being replaced by Copy for TSDF to submit to the EPA.</a:t>
            </a:r>
          </a:p>
          <a:p>
            <a:r>
              <a:rPr lang="en-US" dirty="0" smtClean="0"/>
              <a:t>Generators can use the existing “wet” signature with no special validations or registrations.  </a:t>
            </a:r>
          </a:p>
          <a:p>
            <a:r>
              <a:rPr lang="en-US" dirty="0" smtClean="0"/>
              <a:t>Generators may still have to provide states copies of paper manifests but not e-Manifests.</a:t>
            </a:r>
          </a:p>
          <a:p>
            <a:r>
              <a:rPr lang="en-US" dirty="0" smtClean="0"/>
              <a:t>Generators still need to comply with the 3 year document retention period for paper manifests.</a:t>
            </a:r>
            <a:endParaRPr lang="en-US" dirty="0"/>
          </a:p>
        </p:txBody>
      </p:sp>
    </p:spTree>
    <p:extLst>
      <p:ext uri="{BB962C8B-B14F-4D97-AF65-F5344CB8AC3E}">
        <p14:creationId xmlns:p14="http://schemas.microsoft.com/office/powerpoint/2010/main" xmlns="" val="32127198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econdary Slide w/Bullets">
  <a:themeElements>
    <a:clrScheme name="Clean Harbors CUSTOMER Template">
      <a:dk1>
        <a:sysClr val="windowText" lastClr="000000"/>
      </a:dk1>
      <a:lt1>
        <a:sysClr val="window" lastClr="FFFFFF"/>
      </a:lt1>
      <a:dk2>
        <a:srgbClr val="CC0034"/>
      </a:dk2>
      <a:lt2>
        <a:srgbClr val="E6E8F3"/>
      </a:lt2>
      <a:accent1>
        <a:srgbClr val="4D98CB"/>
      </a:accent1>
      <a:accent2>
        <a:srgbClr val="008000"/>
      </a:accent2>
      <a:accent3>
        <a:srgbClr val="FFCC16"/>
      </a:accent3>
      <a:accent4>
        <a:srgbClr val="0033CC"/>
      </a:accent4>
      <a:accent5>
        <a:srgbClr val="4B7AC6"/>
      </a:accent5>
      <a:accent6>
        <a:srgbClr val="6600CC"/>
      </a:accent6>
      <a:hlink>
        <a:srgbClr val="660066"/>
      </a:hlink>
      <a:folHlink>
        <a:srgbClr val="660033"/>
      </a:folHlink>
    </a:clrScheme>
    <a:fontScheme name="TGCS template_07231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1155</Words>
  <Application>Microsoft Office PowerPoint</Application>
  <PresentationFormat>On-screen Show (4:3)</PresentationFormat>
  <Paragraphs>84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Secondary Slide w/Bullets</vt:lpstr>
      <vt:lpstr>Slide 1</vt:lpstr>
      <vt:lpstr>U.S. EPA e-Manifest Program</vt:lpstr>
      <vt:lpstr>Agenda</vt:lpstr>
      <vt:lpstr> e-Manifest Overview </vt:lpstr>
      <vt:lpstr>E-Manifest Conceptual Model</vt:lpstr>
      <vt:lpstr>e-Manifest Process: Core System Functions</vt:lpstr>
      <vt:lpstr>e-Manifest Process: Congress Directive</vt:lpstr>
      <vt:lpstr>e-Manifest Process: Additional Notes</vt:lpstr>
      <vt:lpstr>e-Manifest Process: Paper Manifests</vt:lpstr>
      <vt:lpstr>e-Manifest Process: Fully Electronic Manifests</vt:lpstr>
      <vt:lpstr>e-Manifest Process: Hybrid Manifests</vt:lpstr>
      <vt:lpstr> Concerns </vt:lpstr>
      <vt:lpstr>Concerns</vt:lpstr>
      <vt:lpstr>Q &amp; A Session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Clean Harbors</dc:creator>
  <cp:lastModifiedBy>Bruce Riffel</cp:lastModifiedBy>
  <cp:revision>57</cp:revision>
  <dcterms:created xsi:type="dcterms:W3CDTF">2013-07-28T21:04:03Z</dcterms:created>
  <dcterms:modified xsi:type="dcterms:W3CDTF">2018-05-23T14:07:15Z</dcterms:modified>
</cp:coreProperties>
</file>